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11"/>
  </p:handoutMasterIdLst>
  <p:sldIdLst>
    <p:sldId id="256" r:id="rId2"/>
    <p:sldId id="277" r:id="rId3"/>
    <p:sldId id="276" r:id="rId4"/>
    <p:sldId id="278" r:id="rId5"/>
    <p:sldId id="279" r:id="rId6"/>
    <p:sldId id="269" r:id="rId7"/>
    <p:sldId id="263" r:id="rId8"/>
    <p:sldId id="281" r:id="rId9"/>
    <p:sldId id="265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2D1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8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4BD89D-CFA6-4734-88D6-BD6DDC19E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22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4667-0C22-40B1-963B-95C8DB1E1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4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1FF05-5086-4BED-93C2-F8EBABE96D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4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6F42E-62ED-4C75-BECE-FBC6E90890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23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31D4F-5A68-449B-A1F5-0CF06E4E74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99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757AF-D4AF-485F-9BC3-CEC20ABD74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27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FAEC7-349B-4BE7-B07C-A7E9AD23A1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2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3D36E-E183-49AE-BB62-D90AD0CAF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5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22279-3881-4B8F-AD30-13175B2F2A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AD1A3-7E7D-4FC3-AB84-850DF47663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2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B9DA7-CAF4-4829-8A6E-5889F1357A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4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E6254-5A06-406F-93A8-F1E0386963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8E4F8-2139-4945-B9B3-B7B1188244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1C2AA-3BF6-42DE-9536-E4469E195C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9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181EF-C8CE-44CE-BB4B-154DE7212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22D53A-9990-4E9A-BFFC-E6823E23A07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2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2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2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2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2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6868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9200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Colonial Rule   in the    Americas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638800"/>
            <a:ext cx="2514600" cy="836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97738" cy="533400"/>
          </a:xfrm>
        </p:spPr>
        <p:txBody>
          <a:bodyPr/>
          <a:lstStyle/>
          <a:p>
            <a:pPr>
              <a:defRPr/>
            </a:pPr>
            <a:r>
              <a:rPr lang="en-US" sz="4000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Catholicism </a:t>
            </a:r>
            <a:r>
              <a:rPr lang="en-US" sz="4000" b="1" u="sng" dirty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000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America</a:t>
            </a:r>
            <a:endParaRPr lang="en-US" sz="4000" b="1" u="sng" dirty="0">
              <a:solidFill>
                <a:srgbClr val="BB2D1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096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100" dirty="0">
                <a:latin typeface="Times New Roman" pitchFamily="18" charset="0"/>
              </a:rPr>
              <a:t>For Spain </a:t>
            </a:r>
            <a:r>
              <a:rPr lang="en-US" sz="3100" dirty="0" smtClean="0">
                <a:latin typeface="Times New Roman" pitchFamily="18" charset="0"/>
              </a:rPr>
              <a:t>&amp; Portugal 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 </a:t>
            </a:r>
            <a:endParaRPr lang="en-US" sz="3100" b="1" dirty="0">
              <a:solidFill>
                <a:srgbClr val="BB2D1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100" b="1" dirty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 </a:t>
            </a:r>
            <a:r>
              <a:rPr lang="en-US" sz="3100" dirty="0" smtClean="0">
                <a:latin typeface="Times New Roman" pitchFamily="18" charset="0"/>
              </a:rPr>
              <a:t>was </a:t>
            </a:r>
            <a:r>
              <a:rPr lang="en-US" sz="3100" dirty="0">
                <a:latin typeface="Times New Roman" pitchFamily="18" charset="0"/>
              </a:rPr>
              <a:t>just as important as acquiring wealth and land.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100" dirty="0">
                <a:latin typeface="Times New Roman" pitchFamily="18" charset="0"/>
              </a:rPr>
              <a:t>The 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________________________________________ ________________</a:t>
            </a:r>
            <a:r>
              <a:rPr lang="en-US" sz="3100" dirty="0" smtClean="0">
                <a:solidFill>
                  <a:srgbClr val="BB2D15"/>
                </a:solidFill>
                <a:latin typeface="Times New Roman" pitchFamily="18" charset="0"/>
              </a:rPr>
              <a:t> </a:t>
            </a:r>
            <a:r>
              <a:rPr lang="en-US" sz="3100" dirty="0">
                <a:latin typeface="Times New Roman" pitchFamily="18" charset="0"/>
              </a:rPr>
              <a:t>and as </a:t>
            </a:r>
            <a:r>
              <a:rPr lang="en-US" sz="3100" dirty="0" smtClean="0">
                <a:latin typeface="Times New Roman" pitchFamily="18" charset="0"/>
              </a:rPr>
              <a:t>the country’s power </a:t>
            </a:r>
            <a:r>
              <a:rPr lang="en-US" sz="3100" dirty="0">
                <a:latin typeface="Times New Roman" pitchFamily="18" charset="0"/>
              </a:rPr>
              <a:t>grew in the Americas, </a:t>
            </a:r>
            <a:r>
              <a:rPr lang="en-US" sz="3100" dirty="0" smtClean="0">
                <a:latin typeface="Times New Roman" pitchFamily="18" charset="0"/>
              </a:rPr>
              <a:t>so </a:t>
            </a:r>
            <a:r>
              <a:rPr lang="en-US" sz="3100" dirty="0">
                <a:latin typeface="Times New Roman" pitchFamily="18" charset="0"/>
              </a:rPr>
              <a:t>did the </a:t>
            </a:r>
            <a:r>
              <a:rPr lang="en-US" sz="3100" dirty="0" smtClean="0">
                <a:latin typeface="Times New Roman" pitchFamily="18" charset="0"/>
              </a:rPr>
              <a:t>Church’s</a:t>
            </a:r>
            <a:r>
              <a:rPr lang="en-US" sz="3100" dirty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                                         _______________</a:t>
            </a:r>
            <a:r>
              <a:rPr lang="en-US" sz="3100" dirty="0" smtClean="0">
                <a:latin typeface="Times New Roman" pitchFamily="18" charset="0"/>
              </a:rPr>
              <a:t>who </a:t>
            </a:r>
            <a:r>
              <a:rPr lang="en-US" sz="3100" dirty="0">
                <a:latin typeface="Times New Roman" pitchFamily="18" charset="0"/>
              </a:rPr>
              <a:t>helped </a:t>
            </a:r>
            <a:r>
              <a:rPr lang="en-US" sz="3100" dirty="0" smtClean="0">
                <a:latin typeface="Times New Roman" pitchFamily="18" charset="0"/>
              </a:rPr>
              <a:t>the rulers                                           govern </a:t>
            </a:r>
            <a:r>
              <a:rPr lang="en-US" sz="3100" dirty="0">
                <a:latin typeface="Times New Roman" pitchFamily="18" charset="0"/>
              </a:rPr>
              <a:t>the settlers and </a:t>
            </a:r>
            <a:r>
              <a:rPr lang="en-US" sz="3100" dirty="0" smtClean="0">
                <a:latin typeface="Times New Roman" pitchFamily="18" charset="0"/>
              </a:rPr>
              <a:t>natives.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 </a:t>
            </a:r>
            <a:r>
              <a:rPr lang="en-US" sz="3100" dirty="0" smtClean="0">
                <a:latin typeface="Times New Roman" pitchFamily="18" charset="0"/>
              </a:rPr>
              <a:t>were built all over                                             the Americas and 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                                  ____________________________</a:t>
            </a:r>
            <a:r>
              <a:rPr lang="en-US" sz="3100" dirty="0" smtClean="0">
                <a:latin typeface="Times New Roman" pitchFamily="18" charset="0"/>
              </a:rPr>
              <a:t>; but                                   many of those were forced. </a:t>
            </a:r>
            <a:endParaRPr lang="en-US" sz="3100" dirty="0">
              <a:latin typeface="Times New Roman" pitchFamily="18" charset="0"/>
            </a:endParaRPr>
          </a:p>
        </p:txBody>
      </p:sp>
      <p:pic>
        <p:nvPicPr>
          <p:cNvPr id="4100" name="Picture 5" descr="1289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3581400"/>
            <a:ext cx="225583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European Colonial System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533400"/>
            <a:ext cx="90678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100" dirty="0" smtClean="0">
                <a:latin typeface="Times New Roman" pitchFamily="18" charset="0"/>
              </a:rPr>
              <a:t>In the 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 </a:t>
            </a:r>
            <a:r>
              <a:rPr lang="en-US" sz="3100" dirty="0" smtClean="0">
                <a:latin typeface="Times New Roman" pitchFamily="18" charset="0"/>
              </a:rPr>
              <a:t>in the Americas, the nations of 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 </a:t>
            </a:r>
            <a:r>
              <a:rPr lang="en-US" sz="3100" dirty="0" smtClean="0">
                <a:latin typeface="Times New Roman" pitchFamily="18" charset="0"/>
              </a:rPr>
              <a:t>most of their new lands.</a:t>
            </a:r>
          </a:p>
          <a:p>
            <a:pPr eaLnBrk="1" hangingPunct="1">
              <a:buFontTx/>
              <a:buNone/>
            </a:pPr>
            <a:r>
              <a:rPr lang="en-US" sz="3100" dirty="0" smtClean="0">
                <a:latin typeface="Times New Roman" pitchFamily="18" charset="0"/>
              </a:rPr>
              <a:t>				The local/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 ____________</a:t>
            </a:r>
            <a:r>
              <a:rPr lang="en-US" sz="3100" dirty="0" smtClean="0">
                <a:latin typeface="Times New Roman" pitchFamily="18" charset="0"/>
              </a:rPr>
              <a:t> 			they put in place 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 			___________________</a:t>
            </a:r>
            <a:endParaRPr lang="en-US" sz="31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100" dirty="0" smtClean="0">
                <a:latin typeface="Times New Roman" pitchFamily="18" charset="0"/>
              </a:rPr>
              <a:t>				Example ~  Spanish king creates 				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</a:t>
            </a:r>
            <a:r>
              <a:rPr lang="en-US" sz="3100" dirty="0" smtClean="0">
                <a:latin typeface="Times New Roman" pitchFamily="18" charset="0"/>
              </a:rPr>
              <a:t>  to pass laws 			to for the colonies. And appoints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100" dirty="0" smtClean="0">
                <a:latin typeface="Times New Roman" pitchFamily="18" charset="0"/>
              </a:rPr>
              <a:t>	 			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</a:t>
            </a:r>
            <a:r>
              <a:rPr lang="en-US" sz="3100" dirty="0" smtClean="0">
                <a:latin typeface="Times New Roman" pitchFamily="18" charset="0"/>
              </a:rPr>
              <a:t>– a 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</a:t>
            </a:r>
            <a:r>
              <a:rPr lang="en-US" sz="3100" dirty="0" smtClean="0">
                <a:solidFill>
                  <a:srgbClr val="BB2D15"/>
                </a:solidFill>
                <a:latin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</a:rPr>
              <a:t>who 			ruled in his name.  One viceroy 				presided over each of the five 				provinces.</a:t>
            </a:r>
          </a:p>
          <a:p>
            <a:pPr eaLnBrk="1" hangingPunct="1">
              <a:buFontTx/>
              <a:buNone/>
            </a:pPr>
            <a:endParaRPr lang="en-US" dirty="0" smtClean="0">
              <a:latin typeface="Times New Roman" pitchFamily="18" charset="0"/>
            </a:endParaRPr>
          </a:p>
        </p:txBody>
      </p:sp>
      <p:pic>
        <p:nvPicPr>
          <p:cNvPr id="5" name="Picture 7" descr="250px-Spanish_colonization_of_the_Amer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2819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028E-7 L 0.34583 -0.1609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-80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pPr>
              <a:defRPr/>
            </a:pPr>
            <a:r>
              <a:rPr lang="en-US" sz="4000" b="1" u="sng" dirty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Laborers of Spanish America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33400"/>
            <a:ext cx="9144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sz="2900" dirty="0" smtClean="0">
                <a:latin typeface="Times New Roman" pitchFamily="18" charset="0"/>
              </a:rPr>
              <a:t>Early Spanish colonists were first granted </a:t>
            </a:r>
            <a:r>
              <a:rPr lang="en-US" sz="29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 ____________</a:t>
            </a:r>
            <a:r>
              <a:rPr lang="en-US" sz="2900" dirty="0" smtClean="0">
                <a:latin typeface="Times New Roman" pitchFamily="18" charset="0"/>
              </a:rPr>
              <a:t>to organize </a:t>
            </a:r>
            <a:r>
              <a:rPr lang="en-US" sz="29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________________________.</a:t>
            </a:r>
            <a:r>
              <a:rPr lang="en-US" sz="2900" dirty="0" smtClean="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2900" dirty="0" smtClean="0">
                <a:latin typeface="Times New Roman" pitchFamily="18" charset="0"/>
              </a:rPr>
              <a:t>	This </a:t>
            </a:r>
            <a:r>
              <a:rPr lang="en-US" sz="29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</a:t>
            </a:r>
            <a:r>
              <a:rPr lang="en-US" sz="2900" dirty="0" smtClean="0">
                <a:latin typeface="Times New Roman" pitchFamily="18" charset="0"/>
              </a:rPr>
              <a:t>system began a massive wave of </a:t>
            </a:r>
            <a:r>
              <a:rPr lang="en-US" sz="29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9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__________________________________.</a:t>
            </a:r>
            <a:endParaRPr lang="en-US" sz="2900" dirty="0" smtClean="0">
              <a:solidFill>
                <a:srgbClr val="BB2D15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900" dirty="0" smtClean="0">
                <a:latin typeface="Times New Roman" pitchFamily="18" charset="0"/>
              </a:rPr>
              <a:t>	The colonists also set up </a:t>
            </a:r>
            <a:r>
              <a:rPr lang="en-US" sz="29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</a:t>
            </a:r>
            <a:r>
              <a:rPr lang="en-US" sz="2900" dirty="0" smtClean="0">
                <a:latin typeface="Times New Roman" pitchFamily="18" charset="0"/>
              </a:rPr>
              <a:t>; Spanish owned plantations that used native slave labor.  </a:t>
            </a:r>
          </a:p>
          <a:p>
            <a:pPr>
              <a:buFontTx/>
              <a:buNone/>
            </a:pPr>
            <a:r>
              <a:rPr lang="en-US" sz="2900" dirty="0" smtClean="0">
                <a:latin typeface="Times New Roman" pitchFamily="18" charset="0"/>
              </a:rPr>
              <a:t>The </a:t>
            </a:r>
            <a:r>
              <a:rPr lang="en-US" sz="2900" dirty="0" err="1" smtClean="0">
                <a:latin typeface="Times New Roman" pitchFamily="18" charset="0"/>
              </a:rPr>
              <a:t>encomiendas</a:t>
            </a:r>
            <a:r>
              <a:rPr lang="en-US" sz="2900" dirty="0" smtClean="0">
                <a:latin typeface="Times New Roman" pitchFamily="18" charset="0"/>
              </a:rPr>
              <a:t> and haciendas combined to deliver </a:t>
            </a:r>
            <a:r>
              <a:rPr lang="en-US" sz="29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 ______________________________________________ </a:t>
            </a:r>
            <a:r>
              <a:rPr lang="en-US" sz="2900" dirty="0" smtClean="0">
                <a:latin typeface="Times New Roman" pitchFamily="18" charset="0"/>
              </a:rPr>
              <a:t>to those who refused to work, and b/c of that the </a:t>
            </a:r>
          </a:p>
          <a:p>
            <a:pPr>
              <a:buFontTx/>
              <a:buNone/>
            </a:pPr>
            <a:r>
              <a:rPr lang="en-US" sz="2900" dirty="0" smtClean="0">
                <a:latin typeface="Times New Roman" pitchFamily="18" charset="0"/>
              </a:rPr>
              <a:t>					</a:t>
            </a:r>
            <a:r>
              <a:rPr lang="en-US" sz="29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	population 		_______________.</a:t>
            </a:r>
          </a:p>
          <a:p>
            <a:pPr>
              <a:buFontTx/>
              <a:buNone/>
            </a:pPr>
            <a:endParaRPr lang="en-US" sz="2800" b="1" dirty="0" smtClean="0">
              <a:solidFill>
                <a:srgbClr val="BB2D1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</p:txBody>
      </p:sp>
      <p:pic>
        <p:nvPicPr>
          <p:cNvPr id="6148" name="Picture 9" descr="5111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3657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943600" cy="609600"/>
          </a:xfrm>
        </p:spPr>
        <p:txBody>
          <a:bodyPr/>
          <a:lstStyle/>
          <a:p>
            <a:pPr>
              <a:defRPr/>
            </a:pPr>
            <a:r>
              <a:rPr lang="en-US" sz="4000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Las </a:t>
            </a:r>
            <a:r>
              <a:rPr lang="en-US" sz="4000" b="1" u="sng" dirty="0" err="1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Casas</a:t>
            </a:r>
            <a:endParaRPr lang="en-US" sz="4000" b="1" u="sng" dirty="0">
              <a:solidFill>
                <a:srgbClr val="BB2D1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763000" cy="5943600"/>
          </a:xfrm>
        </p:spPr>
        <p:txBody>
          <a:bodyPr/>
          <a:lstStyle/>
          <a:p>
            <a:pPr>
              <a:buFontTx/>
              <a:buNone/>
            </a:pP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____________________,</a:t>
            </a:r>
            <a:r>
              <a:rPr lang="en-US" sz="3100" dirty="0" smtClean="0">
                <a:solidFill>
                  <a:srgbClr val="BB2D15"/>
                </a:solidFill>
                <a:latin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</a:rPr>
              <a:t>a mission priest,                                          stood up for the natives and pleaded to                                   the king of Spain to 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_______________.</a:t>
            </a:r>
          </a:p>
          <a:p>
            <a:pPr>
              <a:buFontTx/>
              <a:buNone/>
            </a:pPr>
            <a:r>
              <a:rPr lang="en-US" sz="3100" dirty="0" smtClean="0">
                <a:latin typeface="Times New Roman" pitchFamily="18" charset="0"/>
              </a:rPr>
              <a:t>The king did pass the 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</a:t>
            </a:r>
            <a:r>
              <a:rPr lang="en-US" sz="3100" b="1" i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        _______________________________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             ___________________</a:t>
            </a:r>
            <a:r>
              <a:rPr lang="en-US" sz="3100" dirty="0" smtClean="0">
                <a:latin typeface="Times New Roman" pitchFamily="18" charset="0"/>
              </a:rPr>
              <a:t>, but was too far away to                                            enforce them.  </a:t>
            </a:r>
            <a:r>
              <a:rPr lang="en-US" sz="3100" u="sng" dirty="0" smtClean="0">
                <a:latin typeface="Times New Roman" pitchFamily="18" charset="0"/>
              </a:rPr>
              <a:t>Millions of Native Americans died</a:t>
            </a:r>
            <a:r>
              <a:rPr lang="en-US" sz="3100" dirty="0" smtClean="0">
                <a:latin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hlinkClick r:id="rId2" action="ppaction://hlinksldjump"/>
              </a:rPr>
              <a:t>*</a:t>
            </a:r>
            <a:endParaRPr lang="en-US" sz="20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100" dirty="0" smtClean="0">
                <a:latin typeface="Times New Roman" pitchFamily="18" charset="0"/>
              </a:rPr>
              <a:t>In the 1530’s </a:t>
            </a:r>
            <a:r>
              <a:rPr lang="en-US" sz="3100" u="sng" dirty="0" smtClean="0">
                <a:latin typeface="Times New Roman" pitchFamily="18" charset="0"/>
              </a:rPr>
              <a:t>in order to fill the labor shortages </a:t>
            </a:r>
            <a:r>
              <a:rPr lang="en-US" sz="3100" dirty="0" smtClean="0">
                <a:latin typeface="Times New Roman" pitchFamily="18" charset="0"/>
              </a:rPr>
              <a:t>due to the decline of native population the Spanish and Portuguese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</a:rPr>
              <a:t>colonies began</a:t>
            </a: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____________________ __________________________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______________________________</a:t>
            </a:r>
            <a:endParaRPr lang="en-US" sz="3100" dirty="0" smtClean="0">
              <a:solidFill>
                <a:srgbClr val="BB2D15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1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</a:t>
            </a:r>
            <a:r>
              <a:rPr lang="en-US" sz="3100" dirty="0" smtClean="0">
                <a:latin typeface="Times New Roman" pitchFamily="18" charset="0"/>
              </a:rPr>
              <a:t>were shipped to America.</a:t>
            </a:r>
          </a:p>
          <a:p>
            <a:pPr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</p:txBody>
      </p:sp>
      <p:pic>
        <p:nvPicPr>
          <p:cNvPr id="7172" name="Picture 6" descr="Christopher Columb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74638"/>
            <a:ext cx="487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Big Idea: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4800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	______________					______________					______________					______________ _________________________ _________________________.</a:t>
            </a:r>
            <a:r>
              <a:rPr lang="en-US" sz="2400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10244" name="Picture 5" descr="2064-004-0A19D73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33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Cultural Contributions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5943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</a:t>
            </a:r>
            <a:r>
              <a:rPr lang="en-US" sz="2800" dirty="0" smtClean="0">
                <a:latin typeface="Times New Roman" pitchFamily="18" charset="0"/>
              </a:rPr>
              <a:t>– Indian artistic styles, building styles, canoes, and cuisine (foods).</a:t>
            </a:r>
          </a:p>
          <a:p>
            <a:pPr eaLnBrk="1" hangingPunct="1">
              <a:buFontTx/>
              <a:buNone/>
              <a:defRPr/>
            </a:pPr>
            <a:r>
              <a:rPr lang="en-US" sz="2800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</a:t>
            </a:r>
            <a:r>
              <a:rPr lang="en-US" sz="2800" dirty="0" smtClean="0">
                <a:latin typeface="Times New Roman" pitchFamily="18" charset="0"/>
              </a:rPr>
              <a:t>– Brought Christianity, animals (mainly cows and horses), and technological advances (military, goods production, etc.)</a:t>
            </a:r>
          </a:p>
          <a:p>
            <a:pPr eaLnBrk="1" hangingPunct="1">
              <a:buFontTx/>
              <a:buNone/>
              <a:defRPr/>
            </a:pPr>
            <a:r>
              <a:rPr lang="en-US" sz="2800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</a:t>
            </a:r>
            <a:r>
              <a:rPr lang="en-US" sz="2800" dirty="0" smtClean="0">
                <a:latin typeface="Times New Roman" pitchFamily="18" charset="0"/>
              </a:rPr>
              <a:t>– Farming methods, cooking styles, and crops (okra, palm oil, etc.)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				  African song and dance blended 				  to enhance Christian ceremonies. 				  Africans developed new 					  religions that mixed African and 				  Christian beliefs (Cuba, Haiti, 					  etc.)  </a:t>
            </a:r>
          </a:p>
        </p:txBody>
      </p:sp>
      <p:pic>
        <p:nvPicPr>
          <p:cNvPr id="14340" name="Picture 5" descr="http://niahd.wm.edu/attachments/303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4800"/>
            <a:ext cx="3886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/>
          <a:lstStyle/>
          <a:p>
            <a:pPr>
              <a:defRPr/>
            </a:pPr>
            <a:r>
              <a:rPr lang="en-US" sz="4000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Economy </a:t>
            </a:r>
            <a:r>
              <a:rPr lang="en-US" sz="4000" b="1" u="sng" dirty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 the New World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9067800" cy="601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 smtClean="0">
                <a:latin typeface="Times New Roman" pitchFamily="18" charset="0"/>
              </a:rPr>
              <a:t>European nations at this time adopt the economic idea of </a:t>
            </a:r>
            <a:r>
              <a:rPr lang="en-US" sz="3000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</a:t>
            </a:r>
            <a:r>
              <a:rPr lang="en-US" sz="30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 </a:t>
            </a:r>
            <a:r>
              <a:rPr lang="en-US" sz="3000" dirty="0" smtClean="0">
                <a:latin typeface="Times New Roman" pitchFamily="18" charset="0"/>
              </a:rPr>
              <a:t>(an economic practice based on the theory that </a:t>
            </a:r>
            <a:r>
              <a:rPr lang="en-US" sz="30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 ________________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 smtClean="0">
                <a:latin typeface="Times New Roman" pitchFamily="18" charset="0"/>
              </a:rPr>
              <a:t>Spain created laws so that their </a:t>
            </a:r>
            <a:r>
              <a:rPr lang="en-US" sz="30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 ____________________________________</a:t>
            </a:r>
            <a:r>
              <a:rPr lang="en-US" sz="3000" dirty="0" smtClean="0">
                <a:latin typeface="Times New Roman" pitchFamily="18" charset="0"/>
              </a:rPr>
              <a:t>(not other countries or even other colonies).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 smtClean="0">
                <a:latin typeface="Times New Roman" pitchFamily="18" charset="0"/>
              </a:rPr>
              <a:t>The main element of the colonial economies were </a:t>
            </a:r>
            <a:r>
              <a:rPr lang="en-US" sz="30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 ________________</a:t>
            </a:r>
            <a:r>
              <a:rPr lang="en-US" sz="3000" dirty="0" smtClean="0">
                <a:latin typeface="Times New Roman" pitchFamily="18" charset="0"/>
              </a:rPr>
              <a:t>; aka - </a:t>
            </a:r>
            <a:r>
              <a:rPr lang="en-US" sz="30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</a:t>
            </a:r>
            <a:r>
              <a:rPr lang="en-US" sz="3000" dirty="0" smtClean="0">
                <a:latin typeface="Times New Roman" pitchFamily="18" charset="0"/>
              </a:rPr>
              <a:t>(mines in the Andes </a:t>
            </a:r>
            <a:r>
              <a:rPr lang="en-US" sz="3000" dirty="0" err="1" smtClean="0">
                <a:latin typeface="Times New Roman" pitchFamily="18" charset="0"/>
              </a:rPr>
              <a:t>Mtns</a:t>
            </a:r>
            <a:r>
              <a:rPr lang="en-US" sz="3000" dirty="0" smtClean="0">
                <a:latin typeface="Times New Roman" pitchFamily="18" charset="0"/>
              </a:rPr>
              <a:t>. of Peru) and </a:t>
            </a:r>
            <a:r>
              <a:rPr lang="en-US" sz="30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</a:t>
            </a:r>
            <a:r>
              <a:rPr lang="en-US" sz="3000" dirty="0" smtClean="0">
                <a:latin typeface="Times New Roman" pitchFamily="18" charset="0"/>
              </a:rPr>
              <a:t>(Central Mexico)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	</a:t>
            </a:r>
            <a:r>
              <a:rPr lang="en-US" sz="30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</a:t>
            </a:r>
            <a:r>
              <a:rPr lang="en-US" sz="3000" dirty="0" smtClean="0">
                <a:latin typeface="Times New Roman" pitchFamily="18" charset="0"/>
              </a:rPr>
              <a:t>became a huge 				resource in the West Indies.  					Sugar cane was made 						into </a:t>
            </a:r>
            <a:r>
              <a:rPr lang="en-US" sz="3000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</a:t>
            </a:r>
            <a:r>
              <a:rPr lang="en-US" sz="3000" dirty="0" smtClean="0">
                <a:latin typeface="Times New Roman" pitchFamily="18" charset="0"/>
              </a:rPr>
              <a:t>.</a:t>
            </a:r>
            <a:endParaRPr lang="en-US" sz="3000" b="1" dirty="0" smtClean="0">
              <a:solidFill>
                <a:srgbClr val="99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364" name="Picture 7" descr="B79598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3733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Colonial Trade Cities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867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Spain and Portugal established major outposts for colonial importing and exporting (mercantilism)  in the following cities: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	</a:t>
            </a:r>
            <a:r>
              <a:rPr lang="en-US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</a:t>
            </a:r>
            <a:r>
              <a:rPr lang="en-US" dirty="0" smtClean="0">
                <a:latin typeface="Times New Roman" pitchFamily="18" charset="0"/>
              </a:rPr>
              <a:t>(Cuba)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________________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________</a:t>
            </a:r>
            <a:r>
              <a:rPr lang="en-US" dirty="0" smtClean="0">
                <a:latin typeface="Times New Roman" pitchFamily="18" charset="0"/>
              </a:rPr>
              <a:t>(Peru)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____________</a:t>
            </a:r>
            <a:r>
              <a:rPr lang="en-US" dirty="0" smtClean="0">
                <a:latin typeface="Times New Roman" pitchFamily="18" charset="0"/>
              </a:rPr>
              <a:t>(Brazil)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BB2D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________________                                              	</a:t>
            </a:r>
            <a:r>
              <a:rPr lang="en-US" dirty="0" smtClean="0">
                <a:latin typeface="Times New Roman" pitchFamily="18" charset="0"/>
              </a:rPr>
              <a:t>(Argentina)</a:t>
            </a:r>
          </a:p>
        </p:txBody>
      </p:sp>
      <p:pic>
        <p:nvPicPr>
          <p:cNvPr id="16388" name="Picture 4" descr="LatinAmerica(SpanColonialCities)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55788"/>
            <a:ext cx="4572000" cy="500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268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Colonial Rule   in the    Americas</vt:lpstr>
      <vt:lpstr>Catholicism in America</vt:lpstr>
      <vt:lpstr>European Colonial System</vt:lpstr>
      <vt:lpstr>Laborers of Spanish America</vt:lpstr>
      <vt:lpstr>Las Casas</vt:lpstr>
      <vt:lpstr>Big Idea:</vt:lpstr>
      <vt:lpstr>Cultural Contributions</vt:lpstr>
      <vt:lpstr>Economy in the New World</vt:lpstr>
      <vt:lpstr>Colonial Trade Cities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Change in the Americas</dc:title>
  <dc:creator>mpace</dc:creator>
  <cp:lastModifiedBy>Windows User</cp:lastModifiedBy>
  <cp:revision>82</cp:revision>
  <cp:lastPrinted>2018-10-18T13:10:19Z</cp:lastPrinted>
  <dcterms:created xsi:type="dcterms:W3CDTF">2008-02-08T15:18:09Z</dcterms:created>
  <dcterms:modified xsi:type="dcterms:W3CDTF">2018-10-18T13:53:02Z</dcterms:modified>
</cp:coreProperties>
</file>