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handoutMasterIdLst>
    <p:handoutMasterId r:id="rId17"/>
  </p:handoutMasterIdLst>
  <p:sldIdLst>
    <p:sldId id="274" r:id="rId2"/>
    <p:sldId id="256" r:id="rId3"/>
    <p:sldId id="277" r:id="rId4"/>
    <p:sldId id="276" r:id="rId5"/>
    <p:sldId id="278" r:id="rId6"/>
    <p:sldId id="279" r:id="rId7"/>
    <p:sldId id="282" r:id="rId8"/>
    <p:sldId id="283" r:id="rId9"/>
    <p:sldId id="269" r:id="rId10"/>
    <p:sldId id="258" r:id="rId11"/>
    <p:sldId id="260" r:id="rId12"/>
    <p:sldId id="284" r:id="rId13"/>
    <p:sldId id="263" r:id="rId14"/>
    <p:sldId id="281" r:id="rId15"/>
    <p:sldId id="26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2D1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58" autoAdjust="0"/>
  </p:normalViewPr>
  <p:slideViewPr>
    <p:cSldViewPr>
      <p:cViewPr>
        <p:scale>
          <a:sx n="90" d="100"/>
          <a:sy n="90" d="100"/>
        </p:scale>
        <p:origin x="-810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4BD89D-CFA6-4734-88D6-BD6DDC19ED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22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4667-0C22-40B1-963B-95C8DB1E1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4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1FF05-5086-4BED-93C2-F8EBABE96D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4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D6F42E-62ED-4C75-BECE-FBC6E90890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23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31D4F-5A68-449B-A1F5-0CF06E4E74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99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757AF-D4AF-485F-9BC3-CEC20ABD74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27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2FAEC7-349B-4BE7-B07C-A7E9AD23A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2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3D36E-E183-49AE-BB62-D90AD0CAFF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5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22279-3881-4B8F-AD30-13175B2F2A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AD1A3-7E7D-4FC3-AB84-850DF47663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2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6B9DA7-CAF4-4829-8A6E-5889F1357A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4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FE6254-5A06-406F-93A8-F1E0386963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98E4F8-2139-4945-B9B3-B7B1188244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1C2AA-3BF6-42DE-9536-E4469E195C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9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2181EF-C8CE-44CE-BB4B-154DE7212A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22D53A-9990-4E9A-BFFC-E6823E23A07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2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2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2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2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2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2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2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2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2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2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2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2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2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2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2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2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2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2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2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2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5/5a/Mestizo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slide" Target="slide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SOL Daily Quiz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4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#1.</a:t>
            </a:r>
            <a:r>
              <a:rPr lang="en-US" sz="3400" dirty="0" smtClean="0">
                <a:latin typeface="Times New Roman" pitchFamily="18" charset="0"/>
              </a:rPr>
              <a:t>	Da Gama was the first European to sail 	where?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4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#2.</a:t>
            </a:r>
            <a:r>
              <a:rPr lang="en-US" sz="3400" dirty="0" smtClean="0">
                <a:latin typeface="Times New Roman" pitchFamily="18" charset="0"/>
              </a:rPr>
              <a:t>	Martin Luther believed salvation could be 	reached through ___ alone.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4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#3.</a:t>
            </a:r>
            <a:r>
              <a:rPr lang="en-US" sz="3400" dirty="0" smtClean="0">
                <a:latin typeface="Times New Roman" pitchFamily="18" charset="0"/>
              </a:rPr>
              <a:t>	What Florentine banking family was a big 	patron of the arts during the Renaissance?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4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#4.</a:t>
            </a:r>
            <a:r>
              <a:rPr lang="en-US" sz="3400" dirty="0" smtClean="0">
                <a:latin typeface="Times New Roman" pitchFamily="18" charset="0"/>
              </a:rPr>
              <a:t>	The word Renaissance means “___.”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4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#5.</a:t>
            </a:r>
            <a:r>
              <a:rPr lang="en-US" sz="3400" dirty="0" smtClean="0">
                <a:latin typeface="Times New Roman" pitchFamily="18" charset="0"/>
              </a:rPr>
              <a:t>	What Reformation leader introduced the idea 	of predestination?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400" b="1" u="sng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Bonus Q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smtClean="0">
                <a:latin typeface="Times New Roman" pitchFamily="18" charset="0"/>
              </a:rPr>
              <a:t>– What is humanism?                                                                           </a:t>
            </a:r>
            <a:r>
              <a:rPr lang="en-US" dirty="0" smtClean="0">
                <a:latin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5638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Colonial Status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6868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latin typeface="Times New Roman" pitchFamily="18" charset="0"/>
              </a:rPr>
              <a:t>Several different levels of social                                   order existed in New Spain and                           the other four Spanish provinces:</a:t>
            </a:r>
          </a:p>
          <a:p>
            <a:pPr eaLnBrk="1" hangingPunct="1"/>
            <a:r>
              <a:rPr lang="en-US" b="1" dirty="0" smtClean="0">
                <a:latin typeface="Times New Roman" pitchFamily="18" charset="0"/>
              </a:rPr>
              <a:t>1</a:t>
            </a:r>
            <a:r>
              <a:rPr lang="en-US" b="1" baseline="30000" dirty="0" smtClean="0">
                <a:latin typeface="Times New Roman" pitchFamily="18" charset="0"/>
              </a:rPr>
              <a:t>st</a:t>
            </a:r>
            <a:r>
              <a:rPr lang="en-US" b="1" dirty="0" smtClean="0">
                <a:latin typeface="Times New Roman" pitchFamily="18" charset="0"/>
              </a:rPr>
              <a:t> ~  </a:t>
            </a:r>
            <a:r>
              <a:rPr lang="en-US" b="1" u="sng" dirty="0" err="1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Peninsulares</a:t>
            </a:r>
            <a:r>
              <a:rPr lang="en-US" dirty="0" smtClean="0">
                <a:latin typeface="Times New Roman" pitchFamily="18" charset="0"/>
              </a:rPr>
              <a:t> – anyone </a:t>
            </a:r>
            <a:r>
              <a:rPr lang="en-US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born in Spain</a:t>
            </a:r>
            <a:r>
              <a:rPr lang="en-US" dirty="0" smtClean="0">
                <a:latin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Times New Roman" pitchFamily="18" charset="0"/>
              </a:rPr>
              <a:t>	(name comes from Iberian Peninsula)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Times New Roman" pitchFamily="18" charset="0"/>
              </a:rPr>
              <a:t>	They held the </a:t>
            </a:r>
            <a:r>
              <a:rPr lang="en-US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high ranking positions </a:t>
            </a:r>
            <a:r>
              <a:rPr lang="en-US" dirty="0" smtClean="0">
                <a:latin typeface="Times New Roman" pitchFamily="18" charset="0"/>
              </a:rPr>
              <a:t>in the Church and in the colonial governments.</a:t>
            </a:r>
          </a:p>
          <a:p>
            <a:pPr eaLnBrk="1" hangingPunct="1"/>
            <a:r>
              <a:rPr lang="en-US" b="1" dirty="0" smtClean="0">
                <a:latin typeface="Times New Roman" pitchFamily="18" charset="0"/>
              </a:rPr>
              <a:t>2</a:t>
            </a:r>
            <a:r>
              <a:rPr lang="en-US" b="1" baseline="30000" dirty="0" smtClean="0">
                <a:latin typeface="Times New Roman" pitchFamily="18" charset="0"/>
              </a:rPr>
              <a:t>nd </a:t>
            </a:r>
            <a:r>
              <a:rPr lang="en-US" b="1" dirty="0" smtClean="0">
                <a:latin typeface="Times New Roman" pitchFamily="18" charset="0"/>
              </a:rPr>
              <a:t>~  </a:t>
            </a:r>
            <a:r>
              <a:rPr lang="en-US" b="1" u="sng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Creole</a:t>
            </a:r>
            <a:r>
              <a:rPr lang="en-US" b="1" dirty="0" smtClean="0">
                <a:latin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</a:rPr>
              <a:t>Criollo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en-US" b="1" dirty="0" smtClean="0">
                <a:latin typeface="Times New Roman" pitchFamily="18" charset="0"/>
              </a:rPr>
              <a:t>– </a:t>
            </a:r>
            <a:r>
              <a:rPr lang="en-US" dirty="0" smtClean="0">
                <a:latin typeface="Times New Roman" pitchFamily="18" charset="0"/>
              </a:rPr>
              <a:t>a descendant of a </a:t>
            </a:r>
            <a:r>
              <a:rPr lang="en-US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Spanish settlers, born in the Americas</a:t>
            </a:r>
            <a:r>
              <a:rPr lang="en-US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Times New Roman" pitchFamily="18" charset="0"/>
              </a:rPr>
              <a:t>	Owners of the mines and plantations.	</a:t>
            </a:r>
          </a:p>
          <a:p>
            <a:pPr eaLnBrk="1" hangingPunct="1">
              <a:buFontTx/>
              <a:buNone/>
            </a:pPr>
            <a:endParaRPr lang="en-US" dirty="0" smtClean="0">
              <a:latin typeface="Times New Roman" pitchFamily="18" charset="0"/>
            </a:endParaRPr>
          </a:p>
        </p:txBody>
      </p:sp>
      <p:pic>
        <p:nvPicPr>
          <p:cNvPr id="11268" name="Picture 5" descr="iturrigar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533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b="1" u="sng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Spanish Colonial Status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100" b="1" dirty="0" smtClean="0">
                <a:latin typeface="Times New Roman" pitchFamily="18" charset="0"/>
              </a:rPr>
              <a:t>3</a:t>
            </a:r>
            <a:r>
              <a:rPr lang="en-US" sz="3100" b="1" baseline="30000" dirty="0" smtClean="0">
                <a:latin typeface="Times New Roman" pitchFamily="18" charset="0"/>
              </a:rPr>
              <a:t>rd </a:t>
            </a:r>
            <a:r>
              <a:rPr lang="en-US" sz="3100" b="1" dirty="0" smtClean="0">
                <a:latin typeface="Times New Roman" pitchFamily="18" charset="0"/>
              </a:rPr>
              <a:t>~  </a:t>
            </a:r>
            <a:r>
              <a:rPr lang="en-US" sz="3100" b="1" u="sng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Mestizo</a:t>
            </a:r>
            <a:r>
              <a:rPr lang="en-US" sz="3100" dirty="0" smtClean="0">
                <a:latin typeface="Times New Roman" pitchFamily="18" charset="0"/>
              </a:rPr>
              <a:t> – someone of                                           </a:t>
            </a:r>
            <a:r>
              <a:rPr lang="en-US" sz="3100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Native American and                                      European descent.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100" b="1" dirty="0" smtClean="0">
                <a:latin typeface="Times New Roman" pitchFamily="18" charset="0"/>
              </a:rPr>
              <a:t>					4</a:t>
            </a:r>
            <a:r>
              <a:rPr lang="en-US" sz="3100" b="1" baseline="30000" dirty="0" smtClean="0">
                <a:latin typeface="Times New Roman" pitchFamily="18" charset="0"/>
              </a:rPr>
              <a:t>th </a:t>
            </a:r>
            <a:r>
              <a:rPr lang="en-US" sz="3100" b="1" dirty="0" smtClean="0">
                <a:latin typeface="Times New Roman" pitchFamily="18" charset="0"/>
              </a:rPr>
              <a:t>~  </a:t>
            </a:r>
            <a:r>
              <a:rPr lang="en-US" sz="3100" b="1" u="sng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Mulatto</a:t>
            </a:r>
            <a:r>
              <a:rPr lang="en-US" sz="3100" dirty="0" smtClean="0">
                <a:latin typeface="Times New Roman" pitchFamily="18" charset="0"/>
              </a:rPr>
              <a:t> – someone of 				</a:t>
            </a:r>
            <a:r>
              <a:rPr lang="en-US" sz="3100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African and European descent.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100" dirty="0" smtClean="0">
                <a:latin typeface="Times New Roman" pitchFamily="18" charset="0"/>
              </a:rPr>
              <a:t>					These groups were the “blue-				collar” merchants, and 						craftsman.</a:t>
            </a:r>
            <a:endParaRPr lang="en-US" sz="31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100" b="1" dirty="0">
                <a:latin typeface="Times New Roman" pitchFamily="18" charset="0"/>
              </a:rPr>
              <a:t>5</a:t>
            </a:r>
            <a:r>
              <a:rPr lang="en-US" sz="3100" b="1" baseline="30000" dirty="0" smtClean="0">
                <a:latin typeface="Times New Roman" pitchFamily="18" charset="0"/>
              </a:rPr>
              <a:t>th </a:t>
            </a:r>
            <a:r>
              <a:rPr lang="en-US" sz="3100" b="1" dirty="0" smtClean="0">
                <a:latin typeface="Times New Roman" pitchFamily="18" charset="0"/>
              </a:rPr>
              <a:t>~  </a:t>
            </a:r>
            <a:r>
              <a:rPr lang="en-US" sz="3100" b="1" u="sng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Native Americans and imported Africans</a:t>
            </a:r>
            <a:r>
              <a:rPr lang="en-US" sz="31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100" dirty="0" smtClean="0">
                <a:latin typeface="Times New Roman" pitchFamily="18" charset="0"/>
              </a:rPr>
              <a:t>	These two groups were the </a:t>
            </a:r>
            <a:r>
              <a:rPr lang="en-US" sz="3100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lowest social class</a:t>
            </a:r>
            <a:r>
              <a:rPr lang="en-US" sz="3100" dirty="0" smtClean="0">
                <a:latin typeface="Times New Roman" pitchFamily="18" charset="0"/>
              </a:rPr>
              <a:t> and almost entirely made up the </a:t>
            </a:r>
            <a:r>
              <a:rPr lang="en-US" sz="3100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force of slaves, servants, and manual laborers.</a:t>
            </a:r>
            <a:endParaRPr lang="en-US" dirty="0" smtClean="0">
              <a:solidFill>
                <a:srgbClr val="BB2D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725" name="Picture 5" descr="File:Mestiz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505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Mulat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581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316" name="Picture 6" descr="Social%20Classes%20in%20Spanish%20Colonies%20Chart%2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Cultural Contributions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991600" cy="5943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u="sng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Native American</a:t>
            </a:r>
            <a:r>
              <a:rPr lang="en-US" sz="2800" dirty="0" smtClean="0">
                <a:latin typeface="Times New Roman" pitchFamily="18" charset="0"/>
              </a:rPr>
              <a:t> – Indian artistic styles, building styles, canoes, and cuisine (foods).</a:t>
            </a:r>
          </a:p>
          <a:p>
            <a:pPr eaLnBrk="1" hangingPunct="1">
              <a:buFontTx/>
              <a:buNone/>
              <a:defRPr/>
            </a:pPr>
            <a:r>
              <a:rPr lang="en-US" sz="2800" b="1" u="sng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Colonizers (Europeans)</a:t>
            </a:r>
            <a:r>
              <a:rPr lang="en-US" sz="2800" dirty="0" smtClean="0">
                <a:latin typeface="Times New Roman" pitchFamily="18" charset="0"/>
              </a:rPr>
              <a:t> – Brought Christianity, animals (mainly cows and horses), and technological advances (military, goods production, etc.)</a:t>
            </a:r>
          </a:p>
          <a:p>
            <a:pPr eaLnBrk="1" hangingPunct="1">
              <a:buFontTx/>
              <a:buNone/>
              <a:defRPr/>
            </a:pPr>
            <a:r>
              <a:rPr lang="en-US" sz="2800" b="1" u="sng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Africans</a:t>
            </a:r>
            <a:r>
              <a:rPr lang="en-US" sz="2800" dirty="0" smtClean="0">
                <a:latin typeface="Times New Roman" pitchFamily="18" charset="0"/>
              </a:rPr>
              <a:t> – Farming methods, cooking styles, and crops (okra, palm oil, etc.)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					  African song and dance blended 				  to enhance Christian ceremonies. 				  Africans developed new 					  religions that mixed African and 				  Christian beliefs (Cuba, Haiti, 					  etc.)  </a:t>
            </a:r>
          </a:p>
        </p:txBody>
      </p:sp>
      <p:pic>
        <p:nvPicPr>
          <p:cNvPr id="14340" name="Picture 5" descr="http://niahd.wm.edu/attachments/303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3886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/>
          <a:lstStyle/>
          <a:p>
            <a:pPr>
              <a:defRPr/>
            </a:pPr>
            <a:r>
              <a:rPr lang="en-US" sz="4000" b="1" u="sng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Economy </a:t>
            </a:r>
            <a:r>
              <a:rPr lang="en-US" sz="4000" b="1" u="sng" dirty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 the New World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991600" cy="6019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000" smtClean="0">
                <a:latin typeface="Times New Roman" pitchFamily="18" charset="0"/>
              </a:rPr>
              <a:t>European nations at this time adopt the economic idea of </a:t>
            </a:r>
            <a:r>
              <a:rPr lang="en-US" sz="3000" b="1" u="sng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Mercantilism</a:t>
            </a:r>
            <a:r>
              <a:rPr lang="en-US" sz="3000" b="1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 </a:t>
            </a:r>
            <a:r>
              <a:rPr lang="en-US" sz="3000" smtClean="0">
                <a:latin typeface="Times New Roman" pitchFamily="18" charset="0"/>
              </a:rPr>
              <a:t>(an economic practice based on the theory that </a:t>
            </a:r>
            <a:r>
              <a:rPr lang="en-US" sz="3000" b="1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colonies existed for the benefit of the mother country).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smtClean="0">
                <a:latin typeface="Times New Roman" pitchFamily="18" charset="0"/>
              </a:rPr>
              <a:t>Spain created laws so that their </a:t>
            </a:r>
            <a:r>
              <a:rPr lang="en-US" sz="3000" b="1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colonies could only import and export goods with Spain</a:t>
            </a:r>
            <a:r>
              <a:rPr lang="en-US" sz="3000" smtClean="0">
                <a:solidFill>
                  <a:srgbClr val="BB2D15"/>
                </a:solidFill>
                <a:latin typeface="Times New Roman" pitchFamily="18" charset="0"/>
              </a:rPr>
              <a:t> </a:t>
            </a:r>
            <a:r>
              <a:rPr lang="en-US" sz="3000" smtClean="0">
                <a:latin typeface="Times New Roman" pitchFamily="18" charset="0"/>
              </a:rPr>
              <a:t>(not other countries or even other colonies).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smtClean="0">
                <a:latin typeface="Times New Roman" pitchFamily="18" charset="0"/>
              </a:rPr>
              <a:t>The main element of the colonial economies were </a:t>
            </a:r>
            <a:r>
              <a:rPr lang="en-US" sz="3000" b="1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export of precious metals</a:t>
            </a:r>
            <a:r>
              <a:rPr lang="en-US" sz="3000" smtClean="0">
                <a:latin typeface="Times New Roman" pitchFamily="18" charset="0"/>
              </a:rPr>
              <a:t>; aka - </a:t>
            </a:r>
            <a:r>
              <a:rPr lang="en-US" sz="3000" b="1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SILVER</a:t>
            </a:r>
            <a:r>
              <a:rPr lang="en-US" sz="3000" smtClean="0">
                <a:latin typeface="Times New Roman" pitchFamily="18" charset="0"/>
              </a:rPr>
              <a:t> (mines in the Andes Mtns. of Peru) and </a:t>
            </a:r>
            <a:r>
              <a:rPr lang="en-US" sz="3000" b="1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GOLD</a:t>
            </a:r>
            <a:r>
              <a:rPr lang="en-US" sz="3000" b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smtClean="0">
                <a:latin typeface="Times New Roman" pitchFamily="18" charset="0"/>
              </a:rPr>
              <a:t>(Central Mexico)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b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			</a:t>
            </a:r>
            <a:r>
              <a:rPr lang="en-US" sz="3000" b="1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Sugar cane</a:t>
            </a:r>
            <a:r>
              <a:rPr lang="en-US" sz="3000" smtClean="0">
                <a:solidFill>
                  <a:srgbClr val="BB2D15"/>
                </a:solidFill>
                <a:latin typeface="Times New Roman" pitchFamily="18" charset="0"/>
              </a:rPr>
              <a:t> </a:t>
            </a:r>
            <a:r>
              <a:rPr lang="en-US" sz="3000" smtClean="0">
                <a:latin typeface="Times New Roman" pitchFamily="18" charset="0"/>
              </a:rPr>
              <a:t>became a huge 					resource in the West Indies.  					Sugar cane was made 						into </a:t>
            </a:r>
            <a:r>
              <a:rPr lang="en-US" sz="3000" b="1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sugar, molasses, and rum</a:t>
            </a:r>
            <a:r>
              <a:rPr lang="en-US" sz="3000" smtClean="0">
                <a:latin typeface="Times New Roman" pitchFamily="18" charset="0"/>
              </a:rPr>
              <a:t>.</a:t>
            </a:r>
            <a:endParaRPr lang="en-US" sz="3000" b="1" smtClean="0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64" name="Picture 7" descr="B7959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3733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Colonial Trade Cities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867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Spain and Portugal established major outposts for colonial importing and exporting (mercantilism)  in the following cities: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	</a:t>
            </a:r>
            <a:r>
              <a:rPr lang="en-US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Havana </a:t>
            </a:r>
            <a:r>
              <a:rPr lang="en-US" dirty="0" smtClean="0">
                <a:latin typeface="Times New Roman" pitchFamily="18" charset="0"/>
              </a:rPr>
              <a:t>(Cuba)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Mexico City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Lima </a:t>
            </a:r>
            <a:r>
              <a:rPr lang="en-US" dirty="0" smtClean="0">
                <a:latin typeface="Times New Roman" pitchFamily="18" charset="0"/>
              </a:rPr>
              <a:t>(Peru)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Sao Paulo </a:t>
            </a:r>
            <a:r>
              <a:rPr lang="en-US" dirty="0" smtClean="0">
                <a:latin typeface="Times New Roman" pitchFamily="18" charset="0"/>
              </a:rPr>
              <a:t>(Brazil)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Buenos Aires                                              	</a:t>
            </a:r>
            <a:r>
              <a:rPr lang="en-US" dirty="0" smtClean="0">
                <a:latin typeface="Times New Roman" pitchFamily="18" charset="0"/>
              </a:rPr>
              <a:t>(Argentina)</a:t>
            </a:r>
          </a:p>
        </p:txBody>
      </p:sp>
      <p:pic>
        <p:nvPicPr>
          <p:cNvPr id="16388" name="Picture 4" descr="LatinAmerica(SpanColonialCities)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55788"/>
            <a:ext cx="4572000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6868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9200" b="1" u="sng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Colonial Rule   in the    Americas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5638800"/>
            <a:ext cx="2514600" cy="8366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WH II #11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297738" cy="533400"/>
          </a:xfrm>
        </p:spPr>
        <p:txBody>
          <a:bodyPr/>
          <a:lstStyle/>
          <a:p>
            <a:pPr>
              <a:defRPr/>
            </a:pPr>
            <a:r>
              <a:rPr lang="en-US" sz="4000" b="1" u="sng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Catholicism </a:t>
            </a:r>
            <a:r>
              <a:rPr lang="en-US" sz="4000" b="1" u="sng" dirty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4000" b="1" u="sng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America</a:t>
            </a:r>
            <a:endParaRPr lang="en-US" sz="4000" b="1" u="sng" dirty="0">
              <a:solidFill>
                <a:srgbClr val="BB2D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6096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3100" dirty="0">
                <a:latin typeface="Times New Roman" pitchFamily="18" charset="0"/>
              </a:rPr>
              <a:t>For Spain </a:t>
            </a:r>
            <a:r>
              <a:rPr lang="en-US" sz="3100" dirty="0" smtClean="0">
                <a:latin typeface="Times New Roman" pitchFamily="18" charset="0"/>
              </a:rPr>
              <a:t>&amp; Portugal </a:t>
            </a:r>
            <a:r>
              <a:rPr lang="en-US" sz="31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spreading </a:t>
            </a:r>
            <a:r>
              <a:rPr lang="en-US" sz="3100" b="1" dirty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Christianity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3100" b="1" dirty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(</a:t>
            </a:r>
            <a:r>
              <a:rPr lang="en-US" sz="31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Catholicism) throughout Latin America </a:t>
            </a:r>
            <a:r>
              <a:rPr lang="en-US" sz="3100" dirty="0" smtClean="0">
                <a:latin typeface="Times New Roman" pitchFamily="18" charset="0"/>
              </a:rPr>
              <a:t>was </a:t>
            </a:r>
            <a:r>
              <a:rPr lang="en-US" sz="3100" dirty="0">
                <a:latin typeface="Times New Roman" pitchFamily="18" charset="0"/>
              </a:rPr>
              <a:t>just as important as acquiring wealth and land.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3100" dirty="0">
                <a:latin typeface="Times New Roman" pitchFamily="18" charset="0"/>
              </a:rPr>
              <a:t>The </a:t>
            </a:r>
            <a:r>
              <a:rPr lang="en-US" sz="3100" b="1" dirty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Catholic Church had a </a:t>
            </a:r>
            <a:r>
              <a:rPr lang="en-US" sz="31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huge </a:t>
            </a:r>
            <a:r>
              <a:rPr lang="en-US" sz="3100" b="1" dirty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influence in </a:t>
            </a:r>
            <a:r>
              <a:rPr lang="en-US" sz="31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American colonies</a:t>
            </a:r>
            <a:r>
              <a:rPr lang="en-US" sz="3100" dirty="0" smtClean="0">
                <a:solidFill>
                  <a:srgbClr val="BB2D15"/>
                </a:solidFill>
                <a:latin typeface="Times New Roman" pitchFamily="18" charset="0"/>
              </a:rPr>
              <a:t> </a:t>
            </a:r>
            <a:r>
              <a:rPr lang="en-US" sz="3100" dirty="0">
                <a:latin typeface="Times New Roman" pitchFamily="18" charset="0"/>
              </a:rPr>
              <a:t>and as </a:t>
            </a:r>
            <a:r>
              <a:rPr lang="en-US" sz="3100" dirty="0" smtClean="0">
                <a:latin typeface="Times New Roman" pitchFamily="18" charset="0"/>
              </a:rPr>
              <a:t>the country’s power  </a:t>
            </a:r>
            <a:r>
              <a:rPr lang="en-US" sz="3100" dirty="0">
                <a:latin typeface="Times New Roman" pitchFamily="18" charset="0"/>
              </a:rPr>
              <a:t>grew in the Americas, </a:t>
            </a:r>
            <a:r>
              <a:rPr lang="en-US" sz="3100" dirty="0" smtClean="0">
                <a:latin typeface="Times New Roman" pitchFamily="18" charset="0"/>
              </a:rPr>
              <a:t>so </a:t>
            </a:r>
            <a:r>
              <a:rPr lang="en-US" sz="3100" dirty="0">
                <a:latin typeface="Times New Roman" pitchFamily="18" charset="0"/>
              </a:rPr>
              <a:t>did the </a:t>
            </a:r>
            <a:r>
              <a:rPr lang="en-US" sz="3100" dirty="0" smtClean="0">
                <a:latin typeface="Times New Roman" pitchFamily="18" charset="0"/>
              </a:rPr>
              <a:t>Church’s</a:t>
            </a:r>
            <a:r>
              <a:rPr lang="en-US" sz="3100" dirty="0"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3100" b="1" dirty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Church leaders were often the                                         royal officials</a:t>
            </a:r>
            <a:r>
              <a:rPr lang="en-US" sz="3100" dirty="0">
                <a:solidFill>
                  <a:srgbClr val="BB2D15"/>
                </a:solidFill>
                <a:latin typeface="Times New Roman" pitchFamily="18" charset="0"/>
              </a:rPr>
              <a:t> </a:t>
            </a:r>
            <a:r>
              <a:rPr lang="en-US" sz="3100" dirty="0">
                <a:latin typeface="Times New Roman" pitchFamily="18" charset="0"/>
              </a:rPr>
              <a:t>who helped </a:t>
            </a:r>
            <a:r>
              <a:rPr lang="en-US" sz="3100" dirty="0" smtClean="0">
                <a:latin typeface="Times New Roman" pitchFamily="18" charset="0"/>
              </a:rPr>
              <a:t>the rulers                                           govern </a:t>
            </a:r>
            <a:r>
              <a:rPr lang="en-US" sz="3100" dirty="0">
                <a:latin typeface="Times New Roman" pitchFamily="18" charset="0"/>
              </a:rPr>
              <a:t>the settlers and </a:t>
            </a:r>
            <a:r>
              <a:rPr lang="en-US" sz="3100" dirty="0" smtClean="0">
                <a:latin typeface="Times New Roman" pitchFamily="18" charset="0"/>
              </a:rPr>
              <a:t>natives.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31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Mission Churches </a:t>
            </a:r>
            <a:r>
              <a:rPr lang="en-US" sz="3100" dirty="0" smtClean="0">
                <a:latin typeface="Times New Roman" pitchFamily="18" charset="0"/>
              </a:rPr>
              <a:t>were built all over                                             the Americas and </a:t>
            </a:r>
            <a:r>
              <a:rPr lang="en-US" sz="31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Catholic priests                                  converted thousands of natives</a:t>
            </a:r>
            <a:r>
              <a:rPr lang="en-US" sz="3100" dirty="0" smtClean="0">
                <a:latin typeface="Times New Roman" pitchFamily="18" charset="0"/>
              </a:rPr>
              <a:t>; but                                   many of those were forced. </a:t>
            </a:r>
            <a:endParaRPr lang="en-US" sz="3100" dirty="0">
              <a:latin typeface="Times New Roman" pitchFamily="18" charset="0"/>
            </a:endParaRPr>
          </a:p>
        </p:txBody>
      </p:sp>
      <p:pic>
        <p:nvPicPr>
          <p:cNvPr id="4100" name="Picture 5" descr="1289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3581400"/>
            <a:ext cx="225583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European Colonial System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763000" cy="617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100" dirty="0" smtClean="0">
                <a:latin typeface="Times New Roman" pitchFamily="18" charset="0"/>
              </a:rPr>
              <a:t>In the </a:t>
            </a:r>
            <a:r>
              <a:rPr lang="en-US" sz="31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post-conquest period </a:t>
            </a:r>
            <a:r>
              <a:rPr lang="en-US" sz="3100" dirty="0" smtClean="0">
                <a:latin typeface="Times New Roman" pitchFamily="18" charset="0"/>
              </a:rPr>
              <a:t>in the Americas, the nations of </a:t>
            </a:r>
            <a:r>
              <a:rPr lang="en-US" sz="31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Portugal and Spain colonized </a:t>
            </a:r>
            <a:r>
              <a:rPr lang="en-US" sz="3100" dirty="0" smtClean="0">
                <a:latin typeface="Times New Roman" pitchFamily="18" charset="0"/>
              </a:rPr>
              <a:t>most of their new lands.</a:t>
            </a:r>
          </a:p>
          <a:p>
            <a:pPr eaLnBrk="1" hangingPunct="1">
              <a:buFontTx/>
              <a:buNone/>
            </a:pPr>
            <a:r>
              <a:rPr lang="en-US" sz="3100" dirty="0" smtClean="0">
                <a:latin typeface="Times New Roman" pitchFamily="18" charset="0"/>
              </a:rPr>
              <a:t>				The local/</a:t>
            </a:r>
            <a:r>
              <a:rPr lang="en-US" sz="31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colonial governments</a:t>
            </a:r>
            <a:r>
              <a:rPr lang="en-US" sz="3100" dirty="0" smtClean="0">
                <a:latin typeface="Times New Roman" pitchFamily="18" charset="0"/>
              </a:rPr>
              <a:t> 				they put in place </a:t>
            </a:r>
            <a:r>
              <a:rPr lang="en-US" sz="31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mimicked their 				home governments.</a:t>
            </a:r>
            <a:r>
              <a:rPr lang="en-US" sz="3100" dirty="0" smtClean="0"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100" dirty="0" smtClean="0">
                <a:latin typeface="Times New Roman" pitchFamily="18" charset="0"/>
              </a:rPr>
              <a:t>				Example ~  Spanish king creates 				</a:t>
            </a:r>
            <a:r>
              <a:rPr lang="en-US" sz="31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Council of the Indies</a:t>
            </a:r>
            <a:r>
              <a:rPr lang="en-US" sz="3100" dirty="0" smtClean="0">
                <a:latin typeface="Times New Roman" pitchFamily="18" charset="0"/>
              </a:rPr>
              <a:t>  to pass laws 			to for the colonies. And appoints 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100" dirty="0" smtClean="0">
                <a:latin typeface="Times New Roman" pitchFamily="18" charset="0"/>
              </a:rPr>
              <a:t>	 			</a:t>
            </a:r>
            <a:r>
              <a:rPr lang="en-US" sz="31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Viceroy</a:t>
            </a:r>
            <a:r>
              <a:rPr lang="en-US" sz="31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100" dirty="0" smtClean="0">
                <a:latin typeface="Times New Roman" pitchFamily="18" charset="0"/>
              </a:rPr>
              <a:t>– a </a:t>
            </a:r>
            <a:r>
              <a:rPr lang="en-US" sz="31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colonial officer</a:t>
            </a:r>
            <a:r>
              <a:rPr lang="en-US" sz="3100" dirty="0" smtClean="0">
                <a:solidFill>
                  <a:srgbClr val="BB2D15"/>
                </a:solidFill>
                <a:latin typeface="Times New Roman" pitchFamily="18" charset="0"/>
              </a:rPr>
              <a:t> </a:t>
            </a:r>
            <a:r>
              <a:rPr lang="en-US" sz="3100" dirty="0" smtClean="0">
                <a:latin typeface="Times New Roman" pitchFamily="18" charset="0"/>
              </a:rPr>
              <a:t>who 				ruled in his name.  One viceroy 				presided over each of the five 				provinces.</a:t>
            </a:r>
          </a:p>
          <a:p>
            <a:pPr eaLnBrk="1" hangingPunct="1">
              <a:buFontTx/>
              <a:buNone/>
            </a:pPr>
            <a:endParaRPr lang="en-US" dirty="0" smtClean="0">
              <a:latin typeface="Times New Roman" pitchFamily="18" charset="0"/>
            </a:endParaRPr>
          </a:p>
        </p:txBody>
      </p:sp>
      <p:pic>
        <p:nvPicPr>
          <p:cNvPr id="5" name="Picture 7" descr="250px-Spanish_colonization_of_the_Amer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2819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028E-7 L 0.34583 -0.1609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-80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en-US" sz="4000" b="1" u="sng" dirty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Laborers of Spanish America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533400"/>
            <a:ext cx="8839200" cy="6096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>
                <a:latin typeface="Times New Roman" pitchFamily="18" charset="0"/>
              </a:rPr>
              <a:t>Early Spanish colonists were first granted </a:t>
            </a:r>
            <a:r>
              <a:rPr lang="en-US" sz="28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royal permission </a:t>
            </a:r>
            <a:r>
              <a:rPr lang="en-US" sz="2800" dirty="0" smtClean="0">
                <a:latin typeface="Times New Roman" pitchFamily="18" charset="0"/>
              </a:rPr>
              <a:t>to organize </a:t>
            </a:r>
            <a:r>
              <a:rPr lang="en-US" sz="28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forced and unpaid labor.</a:t>
            </a:r>
            <a:r>
              <a:rPr lang="en-US" sz="2800" dirty="0" smtClean="0">
                <a:latin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en-US" sz="2800" dirty="0" smtClean="0">
                <a:latin typeface="Times New Roman" pitchFamily="18" charset="0"/>
              </a:rPr>
              <a:t>	This </a:t>
            </a:r>
            <a:r>
              <a:rPr lang="en-US" sz="2800" b="1" dirty="0" err="1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Encomienda</a:t>
            </a:r>
            <a:r>
              <a:rPr lang="en-US" sz="2800" dirty="0" smtClean="0">
                <a:latin typeface="Times New Roman" pitchFamily="18" charset="0"/>
              </a:rPr>
              <a:t> system began a massive wave of </a:t>
            </a:r>
            <a:r>
              <a:rPr lang="en-US" sz="28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slavery and brutality in Spanish America.</a:t>
            </a:r>
            <a:endParaRPr lang="en-US" sz="2800" dirty="0" smtClean="0">
              <a:solidFill>
                <a:srgbClr val="BB2D15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sz="2800" dirty="0" smtClean="0">
                <a:latin typeface="Times New Roman" pitchFamily="18" charset="0"/>
              </a:rPr>
              <a:t>	The colonists also set up </a:t>
            </a:r>
            <a:r>
              <a:rPr lang="en-US" sz="28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Haciendas</a:t>
            </a:r>
            <a:r>
              <a:rPr lang="en-US" sz="2800" dirty="0" smtClean="0">
                <a:latin typeface="Times New Roman" pitchFamily="18" charset="0"/>
              </a:rPr>
              <a:t>; Spanish owned plantations that used native slave labor.  </a:t>
            </a:r>
          </a:p>
          <a:p>
            <a:pPr>
              <a:buFontTx/>
              <a:buNone/>
            </a:pPr>
            <a:r>
              <a:rPr lang="en-US" sz="2800" dirty="0" smtClean="0">
                <a:latin typeface="Times New Roman" pitchFamily="18" charset="0"/>
              </a:rPr>
              <a:t>The </a:t>
            </a:r>
            <a:r>
              <a:rPr lang="en-US" sz="2800" dirty="0" err="1" smtClean="0">
                <a:latin typeface="Times New Roman" pitchFamily="18" charset="0"/>
              </a:rPr>
              <a:t>encomiendas</a:t>
            </a:r>
            <a:r>
              <a:rPr lang="en-US" sz="2800" dirty="0" smtClean="0">
                <a:latin typeface="Times New Roman" pitchFamily="18" charset="0"/>
              </a:rPr>
              <a:t> and haciendas combined to deliver </a:t>
            </a:r>
            <a:r>
              <a:rPr lang="en-US" sz="28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brutal working conditions, starvation, disease, and execution</a:t>
            </a:r>
            <a:r>
              <a:rPr lang="en-US" sz="2800" dirty="0" smtClean="0">
                <a:solidFill>
                  <a:srgbClr val="BB2D15"/>
                </a:solidFill>
                <a:latin typeface="Times New Roman" pitchFamily="18" charset="0"/>
              </a:rPr>
              <a:t> 				</a:t>
            </a:r>
            <a:r>
              <a:rPr lang="en-US" sz="2800" dirty="0" smtClean="0">
                <a:latin typeface="Times New Roman" pitchFamily="18" charset="0"/>
              </a:rPr>
              <a:t>to those who refused to 						work, and b/c of that the </a:t>
            </a:r>
          </a:p>
          <a:p>
            <a:pPr>
              <a:buFontTx/>
              <a:buNone/>
            </a:pPr>
            <a:r>
              <a:rPr lang="en-US" sz="2800" dirty="0" smtClean="0">
                <a:latin typeface="Times New Roman" pitchFamily="18" charset="0"/>
              </a:rPr>
              <a:t>					</a:t>
            </a:r>
            <a:r>
              <a:rPr lang="en-US" sz="28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Native American 	population 					was decimated.</a:t>
            </a:r>
          </a:p>
          <a:p>
            <a:pPr>
              <a:buFontTx/>
              <a:buNone/>
            </a:pPr>
            <a:endParaRPr lang="en-US" sz="2800" b="1" dirty="0" smtClean="0">
              <a:solidFill>
                <a:srgbClr val="BB2D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800" dirty="0" smtClean="0">
              <a:latin typeface="Times New Roman" pitchFamily="18" charset="0"/>
            </a:endParaRPr>
          </a:p>
        </p:txBody>
      </p:sp>
      <p:pic>
        <p:nvPicPr>
          <p:cNvPr id="6148" name="Picture 9" descr="5111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3657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943600" cy="609600"/>
          </a:xfrm>
        </p:spPr>
        <p:txBody>
          <a:bodyPr/>
          <a:lstStyle/>
          <a:p>
            <a:pPr>
              <a:defRPr/>
            </a:pPr>
            <a:r>
              <a:rPr lang="en-US" sz="4000" b="1" u="sng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n-US" sz="4000" b="1" u="sng" dirty="0" err="1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Casas</a:t>
            </a:r>
            <a:endParaRPr lang="en-US" sz="4000" b="1" u="sng" dirty="0">
              <a:solidFill>
                <a:srgbClr val="BB2D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763000" cy="5943600"/>
          </a:xfrm>
        </p:spPr>
        <p:txBody>
          <a:bodyPr/>
          <a:lstStyle/>
          <a:p>
            <a:pPr>
              <a:buFontTx/>
              <a:buNone/>
            </a:pPr>
            <a:r>
              <a:rPr lang="en-US" sz="3100" b="1" dirty="0" err="1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Bartolome</a:t>
            </a:r>
            <a:r>
              <a:rPr lang="en-US" sz="31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de </a:t>
            </a:r>
            <a:r>
              <a:rPr lang="en-US" sz="3100" b="1" dirty="0" err="1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las</a:t>
            </a:r>
            <a:r>
              <a:rPr lang="en-US" sz="31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Casas,</a:t>
            </a:r>
            <a:r>
              <a:rPr lang="en-US" sz="3100" dirty="0" smtClean="0">
                <a:solidFill>
                  <a:srgbClr val="BB2D15"/>
                </a:solidFill>
                <a:latin typeface="Times New Roman" pitchFamily="18" charset="0"/>
              </a:rPr>
              <a:t> </a:t>
            </a:r>
            <a:r>
              <a:rPr lang="en-US" sz="3100" dirty="0" smtClean="0">
                <a:latin typeface="Times New Roman" pitchFamily="18" charset="0"/>
              </a:rPr>
              <a:t>a mission priest,                                          stood up for the natives and pleaded to                                   the king of Spain to </a:t>
            </a:r>
            <a:r>
              <a:rPr lang="en-US" sz="31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stop </a:t>
            </a:r>
            <a:r>
              <a:rPr lang="en-US" sz="3100" b="1" dirty="0" err="1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encomiendas</a:t>
            </a:r>
            <a:r>
              <a:rPr lang="en-US" sz="31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sz="3100" dirty="0" smtClean="0">
                <a:latin typeface="Times New Roman" pitchFamily="18" charset="0"/>
              </a:rPr>
              <a:t>The king did pass the </a:t>
            </a:r>
            <a:r>
              <a:rPr lang="en-US" sz="31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‘</a:t>
            </a:r>
            <a:r>
              <a:rPr lang="en-US" sz="3100" b="1" i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New Laws of the                                   Indies’</a:t>
            </a:r>
            <a:r>
              <a:rPr lang="en-US" sz="3100" dirty="0" smtClean="0">
                <a:solidFill>
                  <a:srgbClr val="BB2D15"/>
                </a:solidFill>
                <a:latin typeface="Times New Roman" pitchFamily="18" charset="0"/>
              </a:rPr>
              <a:t>  </a:t>
            </a:r>
            <a:r>
              <a:rPr lang="en-US" sz="31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stop the enslavement of                                        Native Americans</a:t>
            </a:r>
            <a:r>
              <a:rPr lang="en-US" sz="3100" dirty="0" smtClean="0">
                <a:latin typeface="Times New Roman" pitchFamily="18" charset="0"/>
              </a:rPr>
              <a:t>, but was too far away to                                            enforce them.  </a:t>
            </a:r>
            <a:r>
              <a:rPr lang="en-US" sz="3100" u="sng" dirty="0" smtClean="0">
                <a:latin typeface="Times New Roman" pitchFamily="18" charset="0"/>
              </a:rPr>
              <a:t>Millions of Native Americans died</a:t>
            </a:r>
            <a:r>
              <a:rPr lang="en-US" sz="3100" dirty="0" smtClean="0">
                <a:latin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hlinkClick r:id="rId2" action="ppaction://hlinksldjump"/>
              </a:rPr>
              <a:t>*</a:t>
            </a:r>
            <a:endParaRPr lang="en-US" sz="20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3100" dirty="0" smtClean="0">
                <a:latin typeface="Times New Roman" pitchFamily="18" charset="0"/>
              </a:rPr>
              <a:t>In the 1530’s </a:t>
            </a:r>
            <a:r>
              <a:rPr lang="en-US" sz="3100" u="sng" dirty="0" smtClean="0">
                <a:latin typeface="Times New Roman" pitchFamily="18" charset="0"/>
              </a:rPr>
              <a:t>in order to fill the labor shortages </a:t>
            </a:r>
            <a:r>
              <a:rPr lang="en-US" sz="3100" dirty="0" smtClean="0">
                <a:latin typeface="Times New Roman" pitchFamily="18" charset="0"/>
              </a:rPr>
              <a:t>due to the decline of native population the Spanish and Portuguese</a:t>
            </a:r>
            <a:r>
              <a:rPr lang="en-US" sz="31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100" dirty="0" smtClean="0">
                <a:latin typeface="Times New Roman" pitchFamily="18" charset="0"/>
              </a:rPr>
              <a:t>colonies began </a:t>
            </a:r>
            <a:r>
              <a:rPr lang="en-US" sz="31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importing slave laborers to the Americas from…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1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Africa’s “Gold Coast” (West Africa).</a:t>
            </a:r>
            <a:endParaRPr lang="en-US" sz="3100" dirty="0" smtClean="0">
              <a:solidFill>
                <a:srgbClr val="BB2D15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3100" b="1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Millions of African slaves</a:t>
            </a:r>
            <a:r>
              <a:rPr lang="en-US" sz="3100" dirty="0" smtClean="0">
                <a:solidFill>
                  <a:srgbClr val="BB2D15"/>
                </a:solidFill>
                <a:latin typeface="Times New Roman" pitchFamily="18" charset="0"/>
              </a:rPr>
              <a:t> </a:t>
            </a:r>
            <a:r>
              <a:rPr lang="en-US" sz="3100" dirty="0" smtClean="0">
                <a:latin typeface="Times New Roman" pitchFamily="18" charset="0"/>
              </a:rPr>
              <a:t>were shipped to America.</a:t>
            </a:r>
          </a:p>
          <a:p>
            <a:pPr>
              <a:buFontTx/>
              <a:buNone/>
            </a:pPr>
            <a:endParaRPr lang="en-US" sz="2800" dirty="0" smtClean="0">
              <a:latin typeface="Times New Roman" pitchFamily="18" charset="0"/>
            </a:endParaRPr>
          </a:p>
        </p:txBody>
      </p:sp>
      <p:pic>
        <p:nvPicPr>
          <p:cNvPr id="7172" name="Picture 6" descr="Christopher Columb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209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b="1" u="sng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B. De Las </a:t>
            </a:r>
            <a:r>
              <a:rPr lang="en-US" b="1" u="sng" dirty="0" err="1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Casas</a:t>
            </a:r>
            <a:endParaRPr lang="en-US" b="1" u="sng" dirty="0">
              <a:solidFill>
                <a:srgbClr val="BB2D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8195" name="Picture 11" descr="DeLasCas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2" name="Picture 12" descr="casas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4" name="Picture 14" descr="mexico%20%288%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5" name="Picture 15" descr="de_las_casas_4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685800"/>
            <a:ext cx="4411662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6" name="Picture 16" descr="las-cas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724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8839200" y="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7" action="ppaction://hlinksldjump"/>
              </a:rPr>
              <a:t>*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African%20slave%20tr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274638"/>
            <a:ext cx="487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Big Idea: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4800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			The blending of 					European, 							African, and 						Native American people and traditions resulted in a new, unique American culture.</a:t>
            </a:r>
            <a:r>
              <a:rPr lang="en-US" sz="2400" dirty="0" smtClean="0">
                <a:solidFill>
                  <a:srgbClr val="BB2D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10244" name="Picture 5" descr="2064-004-0A19D73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3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0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389</Words>
  <Application>Microsoft Office PowerPoint</Application>
  <PresentationFormat>On-screen Show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SOL Daily Quiz</vt:lpstr>
      <vt:lpstr>Colonial Rule   in the    Americas</vt:lpstr>
      <vt:lpstr>Catholicism in America</vt:lpstr>
      <vt:lpstr>European Colonial System</vt:lpstr>
      <vt:lpstr>Laborers of Spanish America</vt:lpstr>
      <vt:lpstr>Las Casas</vt:lpstr>
      <vt:lpstr>B. De Las Casas</vt:lpstr>
      <vt:lpstr>PowerPoint Presentation</vt:lpstr>
      <vt:lpstr>Big Idea:</vt:lpstr>
      <vt:lpstr>Colonial Status</vt:lpstr>
      <vt:lpstr>Spanish Colonial Status</vt:lpstr>
      <vt:lpstr>PowerPoint Presentation</vt:lpstr>
      <vt:lpstr>Cultural Contributions</vt:lpstr>
      <vt:lpstr>Economy in the New World</vt:lpstr>
      <vt:lpstr>Colonial Trade Cities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Change in the Americas</dc:title>
  <dc:creator>mpace</dc:creator>
  <cp:lastModifiedBy>Robert</cp:lastModifiedBy>
  <cp:revision>73</cp:revision>
  <dcterms:created xsi:type="dcterms:W3CDTF">2008-02-08T15:18:09Z</dcterms:created>
  <dcterms:modified xsi:type="dcterms:W3CDTF">2012-10-10T14:14:36Z</dcterms:modified>
</cp:coreProperties>
</file>