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65" r:id="rId2"/>
    <p:sldId id="256" r:id="rId3"/>
    <p:sldId id="257" r:id="rId4"/>
    <p:sldId id="259" r:id="rId5"/>
    <p:sldId id="264" r:id="rId6"/>
    <p:sldId id="260" r:id="rId7"/>
    <p:sldId id="258" r:id="rId8"/>
    <p:sldId id="261" r:id="rId9"/>
    <p:sldId id="262" r:id="rId10"/>
    <p:sldId id="263"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A7F0CE7B-EDE3-4A66-BECF-A6F676B3738D}" type="datetimeFigureOut">
              <a:rPr lang="en-US" smtClean="0"/>
              <a:t>11/12/2012</a:t>
            </a:fld>
            <a:endParaRPr lang="en-US" dirty="0"/>
          </a:p>
        </p:txBody>
      </p:sp>
      <p:sp>
        <p:nvSpPr>
          <p:cNvPr id="2" name="Footer Placeholder 1"/>
          <p:cNvSpPr>
            <a:spLocks noGrp="1"/>
          </p:cNvSpPr>
          <p:nvPr>
            <p:ph type="ftr" sz="quarter" idx="11"/>
          </p:nvPr>
        </p:nvSpPr>
        <p:spPr/>
        <p:txBody>
          <a:bodyPr/>
          <a:lstStyle/>
          <a:p>
            <a:endParaRPr lang="en-US" dirty="0"/>
          </a:p>
        </p:txBody>
      </p:sp>
      <p:sp>
        <p:nvSpPr>
          <p:cNvPr id="15" name="Slide Number Placeholder 14"/>
          <p:cNvSpPr>
            <a:spLocks noGrp="1"/>
          </p:cNvSpPr>
          <p:nvPr>
            <p:ph type="sldNum" sz="quarter" idx="12"/>
          </p:nvPr>
        </p:nvSpPr>
        <p:spPr>
          <a:xfrm>
            <a:off x="8229600" y="6473952"/>
            <a:ext cx="758952" cy="246888"/>
          </a:xfrm>
        </p:spPr>
        <p:txBody>
          <a:bodyPr/>
          <a:lstStyle/>
          <a:p>
            <a:fld id="{53790A67-1B78-4D7F-83B7-976FE4268545}"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7F0CE7B-EDE3-4A66-BECF-A6F676B3738D}" type="datetimeFigureOut">
              <a:rPr lang="en-US" smtClean="0"/>
              <a:t>11/12/2012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3790A67-1B78-4D7F-83B7-976FE4268545}"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7F0CE7B-EDE3-4A66-BECF-A6F676B3738D}" type="datetimeFigureOut">
              <a:rPr lang="en-US" smtClean="0"/>
              <a:t>11/12/2012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3790A67-1B78-4D7F-83B7-976FE4268545}"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A7F0CE7B-EDE3-4A66-BECF-A6F676B3738D}" type="datetimeFigureOut">
              <a:rPr lang="en-US" smtClean="0"/>
              <a:t>11/12/2012</a:t>
            </a:fld>
            <a:endParaRPr lang="en-US" dirty="0"/>
          </a:p>
        </p:txBody>
      </p:sp>
      <p:sp>
        <p:nvSpPr>
          <p:cNvPr id="19" name="Footer Placeholder 18"/>
          <p:cNvSpPr>
            <a:spLocks noGrp="1"/>
          </p:cNvSpPr>
          <p:nvPr>
            <p:ph type="ftr" sz="quarter" idx="11"/>
          </p:nvPr>
        </p:nvSpPr>
        <p:spPr>
          <a:xfrm>
            <a:off x="3581400" y="76200"/>
            <a:ext cx="2895600" cy="288925"/>
          </a:xfrm>
        </p:spPr>
        <p:txBody>
          <a:bodyPr/>
          <a:lstStyle/>
          <a:p>
            <a:endParaRPr lang="en-US" dirty="0"/>
          </a:p>
        </p:txBody>
      </p:sp>
      <p:sp>
        <p:nvSpPr>
          <p:cNvPr id="16" name="Slide Number Placeholder 15"/>
          <p:cNvSpPr>
            <a:spLocks noGrp="1"/>
          </p:cNvSpPr>
          <p:nvPr>
            <p:ph type="sldNum" sz="quarter" idx="12"/>
          </p:nvPr>
        </p:nvSpPr>
        <p:spPr>
          <a:xfrm>
            <a:off x="8229600" y="6473952"/>
            <a:ext cx="758952" cy="246888"/>
          </a:xfrm>
        </p:spPr>
        <p:txBody>
          <a:bodyPr/>
          <a:lstStyle/>
          <a:p>
            <a:fld id="{53790A67-1B78-4D7F-83B7-976FE4268545}"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A7F0CE7B-EDE3-4A66-BECF-A6F676B3738D}" type="datetimeFigureOut">
              <a:rPr lang="en-US" smtClean="0"/>
              <a:t>11/12/2012</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6" name="Slide Number Placeholder 15"/>
          <p:cNvSpPr>
            <a:spLocks noGrp="1"/>
          </p:cNvSpPr>
          <p:nvPr>
            <p:ph type="sldNum" sz="quarter" idx="12"/>
          </p:nvPr>
        </p:nvSpPr>
        <p:spPr/>
        <p:txBody>
          <a:bodyPr/>
          <a:lstStyle/>
          <a:p>
            <a:fld id="{53790A67-1B78-4D7F-83B7-976FE4268545}" type="slidenum">
              <a:rPr lang="en-US" smtClean="0"/>
              <a:t>‹#›</a:t>
            </a:fld>
            <a:endParaRPr lang="en-US" dirty="0"/>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A7F0CE7B-EDE3-4A66-BECF-A6F676B3738D}" type="datetimeFigureOut">
              <a:rPr lang="en-US" smtClean="0"/>
              <a:t>11/12/2012</a:t>
            </a:fld>
            <a:endParaRPr lang="en-US" dirty="0"/>
          </a:p>
        </p:txBody>
      </p:sp>
      <p:sp>
        <p:nvSpPr>
          <p:cNvPr id="10" name="Footer Placeholder 9"/>
          <p:cNvSpPr>
            <a:spLocks noGrp="1"/>
          </p:cNvSpPr>
          <p:nvPr>
            <p:ph type="ftr" sz="quarter" idx="11"/>
          </p:nvPr>
        </p:nvSpPr>
        <p:spPr/>
        <p:txBody>
          <a:bodyPr/>
          <a:lstStyle/>
          <a:p>
            <a:endParaRPr lang="en-US" dirty="0"/>
          </a:p>
        </p:txBody>
      </p:sp>
      <p:sp>
        <p:nvSpPr>
          <p:cNvPr id="31" name="Slide Number Placeholder 30"/>
          <p:cNvSpPr>
            <a:spLocks noGrp="1"/>
          </p:cNvSpPr>
          <p:nvPr>
            <p:ph type="sldNum" sz="quarter" idx="12"/>
          </p:nvPr>
        </p:nvSpPr>
        <p:spPr/>
        <p:txBody>
          <a:bodyPr/>
          <a:lstStyle/>
          <a:p>
            <a:fld id="{53790A67-1B78-4D7F-83B7-976FE4268545}"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A7F0CE7B-EDE3-4A66-BECF-A6F676B3738D}" type="datetimeFigureOut">
              <a:rPr lang="en-US" smtClean="0"/>
              <a:t>11/12/2012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229600" y="6477000"/>
            <a:ext cx="762000" cy="246888"/>
          </a:xfrm>
        </p:spPr>
        <p:txBody>
          <a:bodyPr/>
          <a:lstStyle/>
          <a:p>
            <a:fld id="{53790A67-1B78-4D7F-83B7-976FE4268545}" type="slidenum">
              <a:rPr lang="en-US" smtClean="0"/>
              <a:t>‹#›</a:t>
            </a:fld>
            <a:endParaRPr lang="en-US" dirty="0"/>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A7F0CE7B-EDE3-4A66-BECF-A6F676B3738D}" type="datetimeFigureOut">
              <a:rPr lang="en-US" smtClean="0"/>
              <a:t>11/12/2012</a:t>
            </a:fld>
            <a:endParaRPr lang="en-US" dirty="0"/>
          </a:p>
        </p:txBody>
      </p:sp>
      <p:sp>
        <p:nvSpPr>
          <p:cNvPr id="21" name="Footer Placeholder 20"/>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3790A67-1B78-4D7F-83B7-976FE4268545}"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A7F0CE7B-EDE3-4A66-BECF-A6F676B3738D}" type="datetimeFigureOut">
              <a:rPr lang="en-US" smtClean="0"/>
              <a:t>11/12/2012</a:t>
            </a:fld>
            <a:endParaRPr lang="en-US" dirty="0"/>
          </a:p>
        </p:txBody>
      </p:sp>
      <p:sp>
        <p:nvSpPr>
          <p:cNvPr id="24" name="Footer Placeholder 23"/>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3790A67-1B78-4D7F-83B7-976FE4268545}"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A7F0CE7B-EDE3-4A66-BECF-A6F676B3738D}" type="datetimeFigureOut">
              <a:rPr lang="en-US" smtClean="0"/>
              <a:t>11/12/2012</a:t>
            </a:fld>
            <a:endParaRPr lang="en-US" dirty="0"/>
          </a:p>
        </p:txBody>
      </p:sp>
      <p:sp>
        <p:nvSpPr>
          <p:cNvPr id="29" name="Footer Placeholder 28"/>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3790A67-1B78-4D7F-83B7-976FE4268545}"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dirty="0" smtClean="0"/>
              <a:t>Click icon to add picture</a:t>
            </a:r>
            <a:endParaRPr kumimoji="0" lang="en-US" dirty="0"/>
          </a:p>
        </p:txBody>
      </p:sp>
      <p:sp>
        <p:nvSpPr>
          <p:cNvPr id="7" name="Date Placeholder 6"/>
          <p:cNvSpPr>
            <a:spLocks noGrp="1"/>
          </p:cNvSpPr>
          <p:nvPr>
            <p:ph type="dt" sz="half" idx="10"/>
          </p:nvPr>
        </p:nvSpPr>
        <p:spPr/>
        <p:txBody>
          <a:bodyPr/>
          <a:lstStyle/>
          <a:p>
            <a:fld id="{A7F0CE7B-EDE3-4A66-BECF-A6F676B3738D}" type="datetimeFigureOut">
              <a:rPr lang="en-US" smtClean="0"/>
              <a:t>11/12/2012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31" name="Slide Number Placeholder 30"/>
          <p:cNvSpPr>
            <a:spLocks noGrp="1"/>
          </p:cNvSpPr>
          <p:nvPr>
            <p:ph type="sldNum" sz="quarter" idx="12"/>
          </p:nvPr>
        </p:nvSpPr>
        <p:spPr/>
        <p:txBody>
          <a:bodyPr/>
          <a:lstStyle/>
          <a:p>
            <a:fld id="{53790A67-1B78-4D7F-83B7-976FE4268545}" type="slidenum">
              <a:rPr lang="en-US" smtClean="0"/>
              <a:t>‹#›</a:t>
            </a:fld>
            <a:endParaRPr lang="en-US" dirty="0"/>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A7F0CE7B-EDE3-4A66-BECF-A6F676B3738D}" type="datetimeFigureOut">
              <a:rPr lang="en-US" smtClean="0"/>
              <a:t>11/12/2012</a:t>
            </a:fld>
            <a:endParaRPr lang="en-US" dirty="0"/>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dirty="0"/>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53790A67-1B78-4D7F-83B7-976FE4268545}" type="slidenum">
              <a:rPr lang="en-US" smtClean="0"/>
              <a:t>‹#›</a:t>
            </a:fld>
            <a:endParaRPr lang="en-US" dirty="0"/>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686800" cy="990600"/>
          </a:xfrm>
        </p:spPr>
        <p:txBody>
          <a:bodyPr/>
          <a:lstStyle/>
          <a:p>
            <a:r>
              <a:rPr lang="en-US" dirty="0" smtClean="0"/>
              <a:t>Daily </a:t>
            </a:r>
            <a:r>
              <a:rPr lang="en-US" dirty="0" err="1" smtClean="0"/>
              <a:t>QUiz</a:t>
            </a:r>
            <a:endParaRPr lang="en-US" dirty="0"/>
          </a:p>
        </p:txBody>
      </p:sp>
      <p:sp>
        <p:nvSpPr>
          <p:cNvPr id="3" name="Content Placeholder 2"/>
          <p:cNvSpPr>
            <a:spLocks noGrp="1"/>
          </p:cNvSpPr>
          <p:nvPr>
            <p:ph idx="1"/>
          </p:nvPr>
        </p:nvSpPr>
        <p:spPr>
          <a:xfrm>
            <a:off x="0" y="1143000"/>
            <a:ext cx="9144000" cy="5715000"/>
          </a:xfrm>
        </p:spPr>
        <p:txBody>
          <a:bodyPr>
            <a:normAutofit lnSpcReduction="10000"/>
          </a:bodyPr>
          <a:lstStyle/>
          <a:p>
            <a:pPr marL="514350" indent="-514350">
              <a:buFont typeface="+mj-lt"/>
              <a:buAutoNum type="arabicPeriod"/>
            </a:pPr>
            <a:r>
              <a:rPr lang="en-US" sz="3400" dirty="0" smtClean="0"/>
              <a:t>What Islamic empire conquered India and built the </a:t>
            </a:r>
            <a:r>
              <a:rPr lang="en-US" sz="3400" dirty="0" err="1" smtClean="0"/>
              <a:t>Taj</a:t>
            </a:r>
            <a:r>
              <a:rPr lang="en-US" sz="3400" dirty="0" smtClean="0"/>
              <a:t> </a:t>
            </a:r>
            <a:r>
              <a:rPr lang="en-US" sz="3400" dirty="0" err="1" smtClean="0"/>
              <a:t>Mahal</a:t>
            </a:r>
            <a:r>
              <a:rPr lang="en-US" sz="3400" dirty="0" smtClean="0"/>
              <a:t>?</a:t>
            </a:r>
          </a:p>
          <a:p>
            <a:pPr marL="514350" indent="-514350">
              <a:buFont typeface="+mj-lt"/>
              <a:buAutoNum type="arabicPeriod"/>
            </a:pPr>
            <a:r>
              <a:rPr lang="en-US" sz="3400" dirty="0" smtClean="0"/>
              <a:t>Name one item that the Ottomans traded.</a:t>
            </a:r>
          </a:p>
          <a:p>
            <a:pPr marL="514350" indent="-514350">
              <a:buFont typeface="+mj-lt"/>
              <a:buAutoNum type="arabicPeriod"/>
            </a:pPr>
            <a:r>
              <a:rPr lang="en-US" sz="3400" dirty="0" smtClean="0"/>
              <a:t>Which city did the Ottomans conquer in 1453?</a:t>
            </a:r>
          </a:p>
          <a:p>
            <a:pPr marL="514350" indent="-514350">
              <a:buFont typeface="+mj-lt"/>
              <a:buAutoNum type="arabicPeriod"/>
            </a:pPr>
            <a:r>
              <a:rPr lang="en-US" sz="3400" dirty="0" smtClean="0"/>
              <a:t>Which two Asian countries practiced isolationism to keep Europeans out?</a:t>
            </a:r>
          </a:p>
          <a:p>
            <a:pPr marL="514350" indent="-514350">
              <a:buFont typeface="+mj-lt"/>
              <a:buAutoNum type="arabicPeriod"/>
            </a:pPr>
            <a:r>
              <a:rPr lang="en-US" sz="3600" dirty="0" smtClean="0"/>
              <a:t>Why did the Ottoman Empire fall?</a:t>
            </a:r>
          </a:p>
          <a:p>
            <a:pPr marL="0" indent="0">
              <a:buNone/>
            </a:pPr>
            <a:r>
              <a:rPr lang="en-US" sz="3600" dirty="0" smtClean="0"/>
              <a:t>Bonus: What military </a:t>
            </a:r>
            <a:r>
              <a:rPr lang="en-US" sz="3600" smtClean="0"/>
              <a:t>leaders controlled Japan?</a:t>
            </a:r>
            <a:endParaRPr lang="en-US" sz="3600" dirty="0" smtClean="0"/>
          </a:p>
          <a:p>
            <a:pPr marL="514350" indent="-514350">
              <a:buFont typeface="+mj-lt"/>
              <a:buAutoNum type="arabicPeriod"/>
            </a:pPr>
            <a:endParaRPr lang="en-US" sz="3600" dirty="0" smtClean="0"/>
          </a:p>
          <a:p>
            <a:pPr marL="514350" indent="-514350">
              <a:buFont typeface="+mj-lt"/>
              <a:buAutoNum type="arabicPeriod"/>
            </a:pPr>
            <a:endParaRPr lang="en-US" dirty="0"/>
          </a:p>
        </p:txBody>
      </p:sp>
    </p:spTree>
    <p:extLst>
      <p:ext uri="{BB962C8B-B14F-4D97-AF65-F5344CB8AC3E}">
        <p14:creationId xmlns:p14="http://schemas.microsoft.com/office/powerpoint/2010/main" val="2364519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ircle(in)">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ircle(in)">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circle(in)">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circle(in)">
                                      <p:cBhvr>
                                        <p:cTn id="32"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686800" cy="990600"/>
          </a:xfrm>
        </p:spPr>
        <p:txBody>
          <a:bodyPr>
            <a:noAutofit/>
          </a:bodyPr>
          <a:lstStyle/>
          <a:p>
            <a:r>
              <a:rPr lang="en-US" sz="6000" b="1" dirty="0" smtClean="0">
                <a:effectLst>
                  <a:outerShdw blurRad="38100" dist="38100" dir="2700000" algn="tl">
                    <a:srgbClr val="000000">
                      <a:alpha val="43137"/>
                    </a:srgbClr>
                  </a:outerShdw>
                  <a:reflection blurRad="12700" stA="48000" endA="300" endPos="55000" dir="5400000" sy="-90000" algn="bl" rotWithShape="0"/>
                </a:effectLst>
                <a:latin typeface="Arabic Typesetting" pitchFamily="66" charset="-78"/>
                <a:cs typeface="Arabic Typesetting" pitchFamily="66" charset="-78"/>
              </a:rPr>
              <a:t>Legacy</a:t>
            </a:r>
            <a:endParaRPr lang="en-US" sz="6000" b="1" dirty="0">
              <a:effectLst>
                <a:outerShdw blurRad="38100" dist="38100" dir="2700000" algn="tl">
                  <a:srgbClr val="000000">
                    <a:alpha val="43137"/>
                  </a:srgbClr>
                </a:outerShdw>
                <a:reflection blurRad="12700" stA="48000" endA="300" endPos="55000" dir="5400000" sy="-90000" algn="bl" rotWithShape="0"/>
              </a:effectLst>
              <a:latin typeface="Arabic Typesetting" pitchFamily="66" charset="-78"/>
              <a:cs typeface="Arabic Typesetting" pitchFamily="66" charset="-78"/>
            </a:endParaRPr>
          </a:p>
        </p:txBody>
      </p:sp>
      <p:sp>
        <p:nvSpPr>
          <p:cNvPr id="3" name="Content Placeholder 2"/>
          <p:cNvSpPr>
            <a:spLocks noGrp="1"/>
          </p:cNvSpPr>
          <p:nvPr>
            <p:ph idx="1"/>
          </p:nvPr>
        </p:nvSpPr>
        <p:spPr>
          <a:xfrm>
            <a:off x="0" y="1066800"/>
            <a:ext cx="9144000" cy="5791200"/>
          </a:xfrm>
        </p:spPr>
        <p:txBody>
          <a:bodyPr>
            <a:normAutofit/>
          </a:bodyPr>
          <a:lstStyle/>
          <a:p>
            <a:pPr>
              <a:buFont typeface="Arial" pitchFamily="34" charset="0"/>
              <a:buChar char="•"/>
            </a:pPr>
            <a:r>
              <a:rPr lang="en-US" sz="3400" dirty="0" smtClean="0"/>
              <a:t>At Suleiman’s death, the Ottoman Empire was </a:t>
            </a:r>
            <a:r>
              <a:rPr lang="en-US" sz="3400" b="1" dirty="0" smtClean="0">
                <a:solidFill>
                  <a:srgbClr val="FF0000"/>
                </a:solidFill>
                <a:effectLst>
                  <a:outerShdw blurRad="38100" dist="38100" dir="2700000" algn="tl">
                    <a:srgbClr val="000000">
                      <a:alpha val="43137"/>
                    </a:srgbClr>
                  </a:outerShdw>
                </a:effectLst>
              </a:rPr>
              <a:t>one of the strongest powers in the world</a:t>
            </a:r>
          </a:p>
          <a:p>
            <a:pPr>
              <a:buFont typeface="Arial" pitchFamily="34" charset="0"/>
              <a:buChar char="•"/>
            </a:pPr>
            <a:r>
              <a:rPr lang="en-US" sz="3400" dirty="0" smtClean="0"/>
              <a:t>Suleiman had brought all of the major Muslim cities under his control, including </a:t>
            </a:r>
            <a:r>
              <a:rPr lang="en-US" sz="3400" b="1" dirty="0" smtClean="0">
                <a:solidFill>
                  <a:srgbClr val="FF0000"/>
                </a:solidFill>
                <a:effectLst>
                  <a:outerShdw blurRad="38100" dist="38100" dir="2700000" algn="tl">
                    <a:srgbClr val="000000">
                      <a:alpha val="43137"/>
                    </a:srgbClr>
                  </a:outerShdw>
                </a:effectLst>
              </a:rPr>
              <a:t>Mecca, Medina, Jerusalem, Damascus, and Baghdad</a:t>
            </a:r>
          </a:p>
          <a:p>
            <a:pPr>
              <a:buFont typeface="Arial" pitchFamily="34" charset="0"/>
              <a:buChar char="•"/>
            </a:pPr>
            <a:r>
              <a:rPr lang="en-US" sz="3400" dirty="0" smtClean="0"/>
              <a:t>His military and cultural advancements brought about the height of the Ottoman Empire and would lead to </a:t>
            </a:r>
            <a:r>
              <a:rPr lang="en-US" sz="3400" b="1" dirty="0" smtClean="0">
                <a:solidFill>
                  <a:srgbClr val="FF0000"/>
                </a:solidFill>
                <a:effectLst>
                  <a:outerShdw blurRad="38100" dist="38100" dir="2700000" algn="tl">
                    <a:srgbClr val="000000">
                      <a:alpha val="43137"/>
                    </a:srgbClr>
                  </a:outerShdw>
                </a:effectLst>
              </a:rPr>
              <a:t>150 years of Ottoman domination</a:t>
            </a:r>
          </a:p>
          <a:p>
            <a:pPr>
              <a:buFont typeface="Arial" pitchFamily="34" charset="0"/>
              <a:buChar char="•"/>
            </a:pPr>
            <a:endParaRPr lang="en-US" b="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3364115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143000"/>
            <a:ext cx="9144000" cy="2819400"/>
          </a:xfrm>
        </p:spPr>
        <p:txBody>
          <a:bodyPr>
            <a:normAutofit/>
          </a:bodyPr>
          <a:lstStyle/>
          <a:p>
            <a:pPr algn="ctr"/>
            <a:r>
              <a:rPr lang="en-US" sz="6500" b="1" dirty="0" smtClean="0">
                <a:latin typeface="Arabic Typesetting" pitchFamily="66" charset="-78"/>
                <a:cs typeface="Arabic Typesetting" pitchFamily="66" charset="-78"/>
              </a:rPr>
              <a:t>Suleiman “The Magnificent”</a:t>
            </a:r>
            <a:r>
              <a:rPr lang="en-US" b="1" dirty="0" smtClean="0">
                <a:latin typeface="Arabic Typesetting" pitchFamily="66" charset="-78"/>
                <a:cs typeface="Arabic Typesetting" pitchFamily="66" charset="-78"/>
              </a:rPr>
              <a:t/>
            </a:r>
            <a:br>
              <a:rPr lang="en-US" b="1" dirty="0" smtClean="0">
                <a:latin typeface="Arabic Typesetting" pitchFamily="66" charset="-78"/>
                <a:cs typeface="Arabic Typesetting" pitchFamily="66" charset="-78"/>
              </a:rPr>
            </a:br>
            <a:r>
              <a:rPr lang="en-US" sz="5200" b="1" dirty="0" smtClean="0">
                <a:latin typeface="Arabic Typesetting" pitchFamily="66" charset="-78"/>
                <a:cs typeface="Arabic Typesetting" pitchFamily="66" charset="-78"/>
              </a:rPr>
              <a:t>The Greatest Ottoman Emperor</a:t>
            </a:r>
            <a:endParaRPr lang="en-US" sz="5200" b="1" dirty="0">
              <a:latin typeface="Arabic Typesetting" pitchFamily="66" charset="-78"/>
              <a:cs typeface="Arabic Typesetting" pitchFamily="66" charset="-78"/>
            </a:endParaRPr>
          </a:p>
        </p:txBody>
      </p:sp>
      <p:sp>
        <p:nvSpPr>
          <p:cNvPr id="3" name="Subtitle 2"/>
          <p:cNvSpPr>
            <a:spLocks noGrp="1"/>
          </p:cNvSpPr>
          <p:nvPr>
            <p:ph type="subTitle" idx="1"/>
          </p:nvPr>
        </p:nvSpPr>
        <p:spPr>
          <a:xfrm>
            <a:off x="381000" y="4495800"/>
            <a:ext cx="8458200" cy="914400"/>
          </a:xfrm>
        </p:spPr>
        <p:txBody>
          <a:bodyPr>
            <a:normAutofit/>
          </a:bodyPr>
          <a:lstStyle/>
          <a:p>
            <a:pPr algn="ctr"/>
            <a:r>
              <a:rPr lang="en-US" sz="3000" dirty="0" smtClean="0"/>
              <a:t>WHII #16</a:t>
            </a:r>
            <a:endParaRPr lang="en-US" sz="3000" dirty="0"/>
          </a:p>
        </p:txBody>
      </p:sp>
    </p:spTree>
    <p:extLst>
      <p:ext uri="{BB962C8B-B14F-4D97-AF65-F5344CB8AC3E}">
        <p14:creationId xmlns:p14="http://schemas.microsoft.com/office/powerpoint/2010/main" val="167162118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686800" cy="838200"/>
          </a:xfrm>
        </p:spPr>
        <p:txBody>
          <a:bodyPr>
            <a:noAutofit/>
          </a:bodyPr>
          <a:lstStyle/>
          <a:p>
            <a:r>
              <a:rPr lang="en-US" sz="6000" b="1" dirty="0" smtClean="0">
                <a:effectLst>
                  <a:outerShdw blurRad="38100" dist="38100" dir="2700000" algn="tl">
                    <a:srgbClr val="000000">
                      <a:alpha val="43137"/>
                    </a:srgbClr>
                  </a:outerShdw>
                  <a:reflection blurRad="12700" stA="48000" endA="300" endPos="55000" dir="5400000" sy="-90000" algn="bl" rotWithShape="0"/>
                </a:effectLst>
                <a:latin typeface="Arabic Typesetting" pitchFamily="66" charset="-78"/>
                <a:cs typeface="Arabic Typesetting" pitchFamily="66" charset="-78"/>
              </a:rPr>
              <a:t>Suleiman I</a:t>
            </a:r>
            <a:endParaRPr lang="en-US" sz="6000" b="1" dirty="0">
              <a:effectLst>
                <a:outerShdw blurRad="38100" dist="38100" dir="2700000" algn="tl">
                  <a:srgbClr val="000000">
                    <a:alpha val="43137"/>
                  </a:srgbClr>
                </a:outerShdw>
                <a:reflection blurRad="12700" stA="48000" endA="300" endPos="55000" dir="5400000" sy="-90000" algn="bl" rotWithShape="0"/>
              </a:effectLst>
              <a:latin typeface="Arabic Typesetting" pitchFamily="66" charset="-78"/>
              <a:cs typeface="Arabic Typesetting" pitchFamily="66" charset="-78"/>
            </a:endParaRPr>
          </a:p>
        </p:txBody>
      </p:sp>
      <p:sp>
        <p:nvSpPr>
          <p:cNvPr id="3" name="Content Placeholder 2"/>
          <p:cNvSpPr>
            <a:spLocks noGrp="1"/>
          </p:cNvSpPr>
          <p:nvPr>
            <p:ph idx="1"/>
          </p:nvPr>
        </p:nvSpPr>
        <p:spPr>
          <a:xfrm>
            <a:off x="1" y="1295401"/>
            <a:ext cx="9143999" cy="5562600"/>
          </a:xfrm>
        </p:spPr>
        <p:txBody>
          <a:bodyPr>
            <a:normAutofit/>
          </a:bodyPr>
          <a:lstStyle/>
          <a:p>
            <a:pPr>
              <a:buFont typeface="Arial" pitchFamily="34" charset="0"/>
              <a:buChar char="•"/>
            </a:pPr>
            <a:r>
              <a:rPr lang="en-US" sz="3400" dirty="0" smtClean="0"/>
              <a:t>Suleiman I (1494-1566) was the greatest and </a:t>
            </a:r>
            <a:r>
              <a:rPr lang="en-US" sz="3400" b="1" dirty="0" smtClean="0">
                <a:solidFill>
                  <a:srgbClr val="FF0000"/>
                </a:solidFill>
                <a:effectLst>
                  <a:outerShdw blurRad="38100" dist="38100" dir="2700000" algn="tl">
                    <a:srgbClr val="000000">
                      <a:alpha val="43137"/>
                    </a:srgbClr>
                  </a:outerShdw>
                </a:effectLst>
              </a:rPr>
              <a:t>longest reigning sultan (emperor) </a:t>
            </a:r>
            <a:r>
              <a:rPr lang="en-US" sz="3400" dirty="0" smtClean="0"/>
              <a:t>of the Ottoman Empire, ruling for 46 years</a:t>
            </a:r>
          </a:p>
          <a:p>
            <a:pPr>
              <a:buFont typeface="Arial" pitchFamily="34" charset="0"/>
              <a:buChar char="•"/>
            </a:pPr>
            <a:r>
              <a:rPr lang="en-US" sz="3400" dirty="0" smtClean="0"/>
              <a:t>Known in the West as </a:t>
            </a:r>
            <a:r>
              <a:rPr lang="en-US" sz="3400" b="1" dirty="0" smtClean="0">
                <a:solidFill>
                  <a:srgbClr val="FF0000"/>
                </a:solidFill>
                <a:effectLst>
                  <a:outerShdw blurRad="38100" dist="38100" dir="2700000" algn="tl">
                    <a:srgbClr val="000000">
                      <a:alpha val="43137"/>
                    </a:srgbClr>
                  </a:outerShdw>
                </a:effectLst>
              </a:rPr>
              <a:t>Suleiman the Magnificent</a:t>
            </a:r>
            <a:r>
              <a:rPr lang="en-US" sz="3400" dirty="0" smtClean="0"/>
              <a:t>, he was known in the Middle East as </a:t>
            </a:r>
            <a:r>
              <a:rPr lang="en-US" sz="3400" b="1" dirty="0" smtClean="0">
                <a:solidFill>
                  <a:srgbClr val="FF0000"/>
                </a:solidFill>
                <a:effectLst>
                  <a:outerShdw blurRad="38100" dist="38100" dir="2700000" algn="tl">
                    <a:srgbClr val="000000">
                      <a:alpha val="43137"/>
                    </a:srgbClr>
                  </a:outerShdw>
                </a:effectLst>
              </a:rPr>
              <a:t>“The Lawgiver”</a:t>
            </a:r>
            <a:r>
              <a:rPr lang="en-US" sz="3400" dirty="0" smtClean="0"/>
              <a:t>, due to the law</a:t>
            </a:r>
          </a:p>
          <a:p>
            <a:pPr marL="0" indent="0">
              <a:buNone/>
            </a:pPr>
            <a:r>
              <a:rPr lang="en-US" sz="3400" dirty="0"/>
              <a:t> </a:t>
            </a:r>
            <a:r>
              <a:rPr lang="en-US" sz="3400" dirty="0" smtClean="0"/>
              <a:t>  codes that he introduced</a:t>
            </a:r>
          </a:p>
          <a:p>
            <a:pPr>
              <a:buFont typeface="Arial" pitchFamily="34" charset="0"/>
              <a:buChar char="•"/>
            </a:pPr>
            <a:r>
              <a:rPr lang="en-US" sz="3400" dirty="0" smtClean="0"/>
              <a:t>His rule is known as the </a:t>
            </a:r>
            <a:r>
              <a:rPr lang="en-US" sz="3400" b="1" dirty="0" smtClean="0">
                <a:solidFill>
                  <a:srgbClr val="FF0000"/>
                </a:solidFill>
                <a:effectLst>
                  <a:outerShdw blurRad="38100" dist="38100" dir="2700000" algn="tl">
                    <a:srgbClr val="000000">
                      <a:alpha val="43137"/>
                    </a:srgbClr>
                  </a:outerShdw>
                </a:effectLst>
              </a:rPr>
              <a:t>Golden</a:t>
            </a:r>
          </a:p>
          <a:p>
            <a:pPr marL="0" indent="0">
              <a:buNone/>
            </a:pPr>
            <a:r>
              <a:rPr lang="en-US" sz="3400" b="1" dirty="0">
                <a:solidFill>
                  <a:srgbClr val="FF0000"/>
                </a:solidFill>
                <a:effectLst>
                  <a:outerShdw blurRad="38100" dist="38100" dir="2700000" algn="tl">
                    <a:srgbClr val="000000">
                      <a:alpha val="43137"/>
                    </a:srgbClr>
                  </a:outerShdw>
                </a:effectLst>
              </a:rPr>
              <a:t> </a:t>
            </a:r>
            <a:r>
              <a:rPr lang="en-US" sz="3400" b="1" dirty="0" smtClean="0">
                <a:solidFill>
                  <a:srgbClr val="FF0000"/>
                </a:solidFill>
                <a:effectLst>
                  <a:outerShdw blurRad="38100" dist="38100" dir="2700000" algn="tl">
                    <a:srgbClr val="000000">
                      <a:alpha val="43137"/>
                    </a:srgbClr>
                  </a:outerShdw>
                </a:effectLst>
              </a:rPr>
              <a:t>  Age of the Ottoman Empire</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05600" y="4011619"/>
            <a:ext cx="2438400" cy="2846381"/>
          </a:xfrm>
          <a:prstGeom prst="rect">
            <a:avLst/>
          </a:prstGeom>
        </p:spPr>
      </p:pic>
      <p:pic>
        <p:nvPicPr>
          <p:cNvPr id="1026" name="Picture 2" descr="File:Robert Dudley Earl of Leicester attributed to Steven van Herwijck.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789709"/>
            <a:ext cx="4305300" cy="5715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File:Martin Frobisher by Ketel.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05098" y="679525"/>
            <a:ext cx="3467101" cy="593536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File:Elizabeth1England.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38325" y="679525"/>
            <a:ext cx="4752975" cy="593536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File:François Clouet 004.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86000" y="226293"/>
            <a:ext cx="3962399" cy="66039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3468110"/>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arn(inVertical)">
                                      <p:cBhvr>
                                        <p:cTn id="15" dur="500"/>
                                        <p:tgtEl>
                                          <p:spTgt spid="3">
                                            <p:txEl>
                                              <p:pRg st="2" end="2"/>
                                            </p:txEl>
                                          </p:spTgt>
                                        </p:tgtEl>
                                      </p:cBhvr>
                                    </p:animEffect>
                                  </p:childTnLst>
                                </p:cTn>
                              </p:par>
                              <p:par>
                                <p:cTn id="16" presetID="1"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barn(inVertical)">
                                      <p:cBhvr>
                                        <p:cTn id="25" dur="500"/>
                                        <p:tgtEl>
                                          <p:spTgt spid="3">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1026"/>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1028"/>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1030"/>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10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686800" cy="990600"/>
          </a:xfrm>
        </p:spPr>
        <p:txBody>
          <a:bodyPr>
            <a:noAutofit/>
          </a:bodyPr>
          <a:lstStyle/>
          <a:p>
            <a:r>
              <a:rPr lang="en-US" sz="6000" b="1" dirty="0" smtClean="0">
                <a:effectLst>
                  <a:outerShdw blurRad="38100" dist="38100" dir="2700000" algn="tl">
                    <a:srgbClr val="000000">
                      <a:alpha val="43137"/>
                    </a:srgbClr>
                  </a:outerShdw>
                  <a:reflection blurRad="12700" stA="48000" endA="300" endPos="55000" dir="5400000" sy="-90000" algn="bl" rotWithShape="0"/>
                </a:effectLst>
                <a:latin typeface="Arabic Typesetting" pitchFamily="66" charset="-78"/>
                <a:cs typeface="Arabic Typesetting" pitchFamily="66" charset="-78"/>
              </a:rPr>
              <a:t>The Soldier</a:t>
            </a:r>
            <a:endParaRPr lang="en-US" sz="6000" b="1" dirty="0">
              <a:effectLst>
                <a:outerShdw blurRad="38100" dist="38100" dir="2700000" algn="tl">
                  <a:srgbClr val="000000">
                    <a:alpha val="43137"/>
                  </a:srgbClr>
                </a:outerShdw>
                <a:reflection blurRad="12700" stA="48000" endA="300" endPos="55000" dir="5400000" sy="-90000" algn="bl" rotWithShape="0"/>
              </a:effectLst>
              <a:latin typeface="Arabic Typesetting" pitchFamily="66" charset="-78"/>
              <a:cs typeface="Arabic Typesetting" pitchFamily="66" charset="-78"/>
            </a:endParaRPr>
          </a:p>
        </p:txBody>
      </p:sp>
      <p:sp>
        <p:nvSpPr>
          <p:cNvPr id="3" name="Content Placeholder 2"/>
          <p:cNvSpPr>
            <a:spLocks noGrp="1"/>
          </p:cNvSpPr>
          <p:nvPr>
            <p:ph idx="1"/>
          </p:nvPr>
        </p:nvSpPr>
        <p:spPr>
          <a:xfrm>
            <a:off x="0" y="990600"/>
            <a:ext cx="9144000" cy="5867400"/>
          </a:xfrm>
        </p:spPr>
        <p:txBody>
          <a:bodyPr>
            <a:normAutofit lnSpcReduction="10000"/>
          </a:bodyPr>
          <a:lstStyle/>
          <a:p>
            <a:pPr>
              <a:buFont typeface="Arial" pitchFamily="34" charset="0"/>
              <a:buChar char="•"/>
            </a:pPr>
            <a:r>
              <a:rPr lang="en-US" sz="3400" dirty="0" smtClean="0"/>
              <a:t>Under Suleiman’s rule, the Ottomans greatly </a:t>
            </a:r>
            <a:r>
              <a:rPr lang="en-US" sz="3400" b="1" dirty="0" smtClean="0">
                <a:solidFill>
                  <a:srgbClr val="FF0000"/>
                </a:solidFill>
                <a:effectLst>
                  <a:outerShdw blurRad="38100" dist="38100" dir="2700000" algn="tl">
                    <a:srgbClr val="000000">
                      <a:alpha val="43137"/>
                    </a:srgbClr>
                  </a:outerShdw>
                </a:effectLst>
              </a:rPr>
              <a:t>expanded the territory of their empire.</a:t>
            </a:r>
          </a:p>
          <a:p>
            <a:pPr>
              <a:buFont typeface="Arial" pitchFamily="34" charset="0"/>
              <a:buChar char="•"/>
            </a:pPr>
            <a:r>
              <a:rPr lang="en-US" sz="3400" dirty="0" smtClean="0"/>
              <a:t>He conquered areas in </a:t>
            </a:r>
            <a:r>
              <a:rPr lang="en-US" sz="3400" b="1" dirty="0" smtClean="0">
                <a:solidFill>
                  <a:srgbClr val="FF0000"/>
                </a:solidFill>
                <a:effectLst>
                  <a:outerShdw blurRad="38100" dist="38100" dir="2700000" algn="tl">
                    <a:srgbClr val="000000">
                      <a:alpha val="43137"/>
                    </a:srgbClr>
                  </a:outerShdw>
                </a:effectLst>
              </a:rPr>
              <a:t>Eastern Europe, North Africa, and the Middle East</a:t>
            </a:r>
          </a:p>
          <a:p>
            <a:pPr>
              <a:buFont typeface="Arial" pitchFamily="34" charset="0"/>
              <a:buChar char="•"/>
            </a:pPr>
            <a:r>
              <a:rPr lang="en-US" sz="3400" dirty="0" smtClean="0"/>
              <a:t>Under his rule, the size of the Ottoman navy was larger than </a:t>
            </a:r>
            <a:r>
              <a:rPr lang="en-US" sz="3400" b="1" dirty="0" smtClean="0">
                <a:solidFill>
                  <a:srgbClr val="FF0000"/>
                </a:solidFill>
                <a:effectLst>
                  <a:outerShdw blurRad="38100" dist="38100" dir="2700000" algn="tl">
                    <a:srgbClr val="000000">
                      <a:alpha val="43137"/>
                    </a:srgbClr>
                  </a:outerShdw>
                </a:effectLst>
              </a:rPr>
              <a:t>all the navies of </a:t>
            </a:r>
          </a:p>
          <a:p>
            <a:pPr marL="0" indent="0">
              <a:buNone/>
            </a:pPr>
            <a:r>
              <a:rPr lang="en-US" sz="3400" b="1" dirty="0">
                <a:solidFill>
                  <a:srgbClr val="FF0000"/>
                </a:solidFill>
                <a:effectLst>
                  <a:outerShdw blurRad="38100" dist="38100" dir="2700000" algn="tl">
                    <a:srgbClr val="000000">
                      <a:alpha val="43137"/>
                    </a:srgbClr>
                  </a:outerShdw>
                </a:effectLst>
              </a:rPr>
              <a:t> </a:t>
            </a:r>
            <a:r>
              <a:rPr lang="en-US" sz="3400" b="1" dirty="0" smtClean="0">
                <a:solidFill>
                  <a:srgbClr val="FF0000"/>
                </a:solidFill>
                <a:effectLst>
                  <a:outerShdw blurRad="38100" dist="38100" dir="2700000" algn="tl">
                    <a:srgbClr val="000000">
                      <a:alpha val="43137"/>
                    </a:srgbClr>
                  </a:outerShdw>
                </a:effectLst>
              </a:rPr>
              <a:t>  the Mediterranean </a:t>
            </a:r>
            <a:r>
              <a:rPr lang="en-US" sz="3400" dirty="0" smtClean="0"/>
              <a:t>put together</a:t>
            </a:r>
          </a:p>
          <a:p>
            <a:pPr>
              <a:buFont typeface="Arial" pitchFamily="34" charset="0"/>
              <a:buChar char="•"/>
            </a:pPr>
            <a:r>
              <a:rPr lang="en-US" sz="3400" dirty="0" smtClean="0"/>
              <a:t>He continually </a:t>
            </a:r>
            <a:r>
              <a:rPr lang="en-US" sz="3400" b="1" dirty="0" smtClean="0">
                <a:solidFill>
                  <a:srgbClr val="FF0000"/>
                </a:solidFill>
                <a:effectLst>
                  <a:outerShdw blurRad="38100" dist="38100" dir="2700000" algn="tl">
                    <a:srgbClr val="000000">
                      <a:alpha val="43137"/>
                    </a:srgbClr>
                  </a:outerShdw>
                </a:effectLst>
              </a:rPr>
              <a:t>defeated </a:t>
            </a:r>
          </a:p>
          <a:p>
            <a:pPr marL="0" indent="0">
              <a:buNone/>
            </a:pPr>
            <a:r>
              <a:rPr lang="en-US" sz="3400" b="1" dirty="0">
                <a:solidFill>
                  <a:srgbClr val="FF0000"/>
                </a:solidFill>
                <a:effectLst>
                  <a:outerShdw blurRad="38100" dist="38100" dir="2700000" algn="tl">
                    <a:srgbClr val="000000">
                      <a:alpha val="43137"/>
                    </a:srgbClr>
                  </a:outerShdw>
                </a:effectLst>
              </a:rPr>
              <a:t> </a:t>
            </a:r>
            <a:r>
              <a:rPr lang="en-US" sz="3400" b="1" dirty="0" smtClean="0">
                <a:solidFill>
                  <a:srgbClr val="FF0000"/>
                </a:solidFill>
                <a:effectLst>
                  <a:outerShdw blurRad="38100" dist="38100" dir="2700000" algn="tl">
                    <a:srgbClr val="000000">
                      <a:alpha val="43137"/>
                    </a:srgbClr>
                  </a:outerShdw>
                </a:effectLst>
              </a:rPr>
              <a:t>  European armies </a:t>
            </a:r>
            <a:r>
              <a:rPr lang="en-US" sz="3400" dirty="0" smtClean="0"/>
              <a:t>until he was</a:t>
            </a:r>
          </a:p>
          <a:p>
            <a:pPr marL="0" indent="0">
              <a:buNone/>
            </a:pPr>
            <a:r>
              <a:rPr lang="en-US" sz="3400" dirty="0" smtClean="0"/>
              <a:t>   stopped at Venice</a:t>
            </a:r>
            <a:endParaRPr lang="en-US" sz="34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24600" y="3581400"/>
            <a:ext cx="2819400" cy="3276600"/>
          </a:xfrm>
          <a:prstGeom prst="rect">
            <a:avLst/>
          </a:prstGeom>
        </p:spPr>
      </p:pic>
    </p:spTree>
    <p:extLst>
      <p:ext uri="{BB962C8B-B14F-4D97-AF65-F5344CB8AC3E}">
        <p14:creationId xmlns:p14="http://schemas.microsoft.com/office/powerpoint/2010/main" val="2899224999"/>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2" end="2"/>
                                            </p:txEl>
                                          </p:spTgt>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 calcmode="lin" valueType="num">
                                      <p:cBhvr>
                                        <p:cTn id="29"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0"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1"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32" dur="1000"/>
                                        <p:tgtEl>
                                          <p:spTgt spid="3">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1" presetClass="entr" presetSubtype="0"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p:cTn id="37"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8"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39"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40" dur="1000"/>
                                        <p:tgtEl>
                                          <p:spTgt spid="3">
                                            <p:txEl>
                                              <p:pRg st="4" end="4"/>
                                            </p:txEl>
                                          </p:spTgt>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 calcmode="lin" valueType="num">
                                      <p:cBhvr>
                                        <p:cTn id="43"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4"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45"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46" dur="1000"/>
                                        <p:tgtEl>
                                          <p:spTgt spid="3">
                                            <p:txEl>
                                              <p:pRg st="5" end="5"/>
                                            </p:txEl>
                                          </p:spTgt>
                                        </p:tgtEl>
                                      </p:cBhvr>
                                    </p:animEffect>
                                  </p:childTnLst>
                                </p:cTn>
                              </p:par>
                              <p:par>
                                <p:cTn id="47" presetID="31" presetClass="entr" presetSubtype="0" fill="hold" grpId="0" nodeType="with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 calcmode="lin" valueType="num">
                                      <p:cBhvr>
                                        <p:cTn id="49" dur="1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50" dur="1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51" dur="1000" fill="hold"/>
                                        <p:tgtEl>
                                          <p:spTgt spid="3">
                                            <p:txEl>
                                              <p:pRg st="6" end="6"/>
                                            </p:txEl>
                                          </p:spTgt>
                                        </p:tgtEl>
                                        <p:attrNameLst>
                                          <p:attrName>style.rotation</p:attrName>
                                        </p:attrNameLst>
                                      </p:cBhvr>
                                      <p:tavLst>
                                        <p:tav tm="0">
                                          <p:val>
                                            <p:fltVal val="90"/>
                                          </p:val>
                                        </p:tav>
                                        <p:tav tm="100000">
                                          <p:val>
                                            <p:fltVal val="0"/>
                                          </p:val>
                                        </p:tav>
                                      </p:tavLst>
                                    </p:anim>
                                    <p:animEffect transition="in" filter="fade">
                                      <p:cBhvr>
                                        <p:cTn id="52" dur="1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686800" cy="990600"/>
          </a:xfrm>
        </p:spPr>
        <p:txBody>
          <a:bodyPr>
            <a:normAutofit/>
          </a:bodyPr>
          <a:lstStyle/>
          <a:p>
            <a:r>
              <a:rPr lang="en-US" sz="3400" dirty="0" smtClean="0"/>
              <a:t>Quote from the Ottoman Ambassador</a:t>
            </a:r>
            <a:endParaRPr lang="en-US" sz="3400" dirty="0"/>
          </a:p>
        </p:txBody>
      </p:sp>
      <p:sp>
        <p:nvSpPr>
          <p:cNvPr id="3" name="Content Placeholder 2"/>
          <p:cNvSpPr>
            <a:spLocks noGrp="1"/>
          </p:cNvSpPr>
          <p:nvPr>
            <p:ph idx="1"/>
          </p:nvPr>
        </p:nvSpPr>
        <p:spPr/>
        <p:txBody>
          <a:bodyPr/>
          <a:lstStyle/>
          <a:p>
            <a:pPr marL="0" indent="0">
              <a:buNone/>
            </a:pPr>
            <a:r>
              <a:rPr lang="en-US" i="1" dirty="0">
                <a:effectLst>
                  <a:outerShdw blurRad="38100" dist="38100" dir="2700000" algn="tl">
                    <a:srgbClr val="000000">
                      <a:alpha val="43137"/>
                    </a:srgbClr>
                  </a:outerShdw>
                </a:effectLst>
              </a:rPr>
              <a:t>"On [the Turks'] side are the resources of a mighty empire, strength unimpaired, habituation to victory, endurance of toil, unity, discipline, frugality and watchfulness... Can we doubt what the result will be?...When the Turks have settled with Persia, they will fly at our throats supported by the might of the whole East; how unprepared we are I dare not say."</a:t>
            </a:r>
          </a:p>
        </p:txBody>
      </p:sp>
    </p:spTree>
    <p:extLst>
      <p:ext uri="{BB962C8B-B14F-4D97-AF65-F5344CB8AC3E}">
        <p14:creationId xmlns:p14="http://schemas.microsoft.com/office/powerpoint/2010/main" val="3515195648"/>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686800" cy="1066800"/>
          </a:xfrm>
        </p:spPr>
        <p:txBody>
          <a:bodyPr>
            <a:normAutofit/>
          </a:bodyPr>
          <a:lstStyle/>
          <a:p>
            <a:r>
              <a:rPr lang="en-US" sz="6000" b="1" dirty="0" smtClean="0">
                <a:effectLst>
                  <a:outerShdw blurRad="38100" dist="38100" dir="2700000" algn="tl">
                    <a:srgbClr val="000000">
                      <a:alpha val="43137"/>
                    </a:srgbClr>
                  </a:outerShdw>
                  <a:reflection blurRad="12700" stA="48000" endA="300" endPos="55000" dir="5400000" sy="-90000" algn="bl" rotWithShape="0"/>
                </a:effectLst>
                <a:latin typeface="Arabic Typesetting" pitchFamily="66" charset="-78"/>
                <a:cs typeface="Arabic Typesetting" pitchFamily="66" charset="-78"/>
              </a:rPr>
              <a:t>Suleiman’s Expansion</a:t>
            </a:r>
            <a:endParaRPr lang="en-US" sz="6000" b="1" dirty="0">
              <a:effectLst>
                <a:outerShdw blurRad="38100" dist="38100" dir="2700000" algn="tl">
                  <a:srgbClr val="000000">
                    <a:alpha val="43137"/>
                  </a:srgbClr>
                </a:outerShdw>
                <a:reflection blurRad="12700" stA="48000" endA="300" endPos="55000" dir="5400000" sy="-90000" algn="bl" rotWithShape="0"/>
              </a:effectLst>
              <a:latin typeface="Arabic Typesetting" pitchFamily="66" charset="-78"/>
              <a:cs typeface="Arabic Typesetting" pitchFamily="66" charset="-78"/>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889000"/>
            <a:ext cx="7162800" cy="5969000"/>
          </a:xfrm>
        </p:spPr>
      </p:pic>
    </p:spTree>
    <p:extLst>
      <p:ext uri="{BB962C8B-B14F-4D97-AF65-F5344CB8AC3E}">
        <p14:creationId xmlns:p14="http://schemas.microsoft.com/office/powerpoint/2010/main" val="330263747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686800" cy="914400"/>
          </a:xfrm>
        </p:spPr>
        <p:txBody>
          <a:bodyPr>
            <a:noAutofit/>
          </a:bodyPr>
          <a:lstStyle/>
          <a:p>
            <a:r>
              <a:rPr lang="en-US" sz="6000" b="1" dirty="0" smtClean="0">
                <a:effectLst>
                  <a:outerShdw blurRad="38100" dist="38100" dir="2700000" algn="tl">
                    <a:srgbClr val="000000">
                      <a:alpha val="43137"/>
                    </a:srgbClr>
                  </a:outerShdw>
                  <a:reflection blurRad="12700" stA="48000" endA="300" endPos="55000" dir="5400000" sy="-90000" algn="bl" rotWithShape="0"/>
                </a:effectLst>
                <a:latin typeface="Arabic Typesetting" pitchFamily="66" charset="-78"/>
                <a:cs typeface="Arabic Typesetting" pitchFamily="66" charset="-78"/>
              </a:rPr>
              <a:t>The Lawgiver</a:t>
            </a:r>
            <a:endParaRPr lang="en-US" sz="6000" b="1" dirty="0">
              <a:effectLst>
                <a:outerShdw blurRad="38100" dist="38100" dir="2700000" algn="tl">
                  <a:srgbClr val="000000">
                    <a:alpha val="43137"/>
                  </a:srgbClr>
                </a:outerShdw>
                <a:reflection blurRad="12700" stA="48000" endA="300" endPos="55000" dir="5400000" sy="-90000" algn="bl" rotWithShape="0"/>
              </a:effectLst>
              <a:latin typeface="Arabic Typesetting" pitchFamily="66" charset="-78"/>
              <a:cs typeface="Arabic Typesetting" pitchFamily="66" charset="-78"/>
            </a:endParaRPr>
          </a:p>
        </p:txBody>
      </p:sp>
      <p:sp>
        <p:nvSpPr>
          <p:cNvPr id="3" name="Content Placeholder 2"/>
          <p:cNvSpPr>
            <a:spLocks noGrp="1"/>
          </p:cNvSpPr>
          <p:nvPr>
            <p:ph idx="1"/>
          </p:nvPr>
        </p:nvSpPr>
        <p:spPr>
          <a:xfrm>
            <a:off x="0" y="1066800"/>
            <a:ext cx="9144000" cy="5791200"/>
          </a:xfrm>
        </p:spPr>
        <p:txBody>
          <a:bodyPr/>
          <a:lstStyle/>
          <a:p>
            <a:pPr>
              <a:buFont typeface="Arial" pitchFamily="34" charset="0"/>
              <a:buChar char="•"/>
            </a:pPr>
            <a:r>
              <a:rPr lang="en-US" dirty="0" smtClean="0"/>
              <a:t>Suleiman was known as </a:t>
            </a:r>
            <a:r>
              <a:rPr lang="en-US" b="1" dirty="0" smtClean="0">
                <a:solidFill>
                  <a:srgbClr val="FF0000"/>
                </a:solidFill>
                <a:effectLst>
                  <a:outerShdw blurRad="38100" dist="38100" dir="2700000" algn="tl">
                    <a:srgbClr val="000000">
                      <a:alpha val="43137"/>
                    </a:srgbClr>
                  </a:outerShdw>
                </a:effectLst>
              </a:rPr>
              <a:t>“The Lawgiver” </a:t>
            </a:r>
            <a:r>
              <a:rPr lang="en-US" dirty="0" smtClean="0"/>
              <a:t>in the East because of the </a:t>
            </a:r>
            <a:r>
              <a:rPr lang="en-US" b="1" dirty="0" smtClean="0">
                <a:solidFill>
                  <a:srgbClr val="FF0000"/>
                </a:solidFill>
                <a:effectLst>
                  <a:outerShdw blurRad="38100" dist="38100" dir="2700000" algn="tl">
                    <a:srgbClr val="000000">
                      <a:alpha val="43137"/>
                    </a:srgbClr>
                  </a:outerShdw>
                </a:effectLst>
              </a:rPr>
              <a:t>brand new law codes he brought to the Ottoman Empire</a:t>
            </a:r>
          </a:p>
          <a:p>
            <a:pPr>
              <a:buFont typeface="Arial" pitchFamily="34" charset="0"/>
              <a:buChar char="•"/>
            </a:pPr>
            <a:r>
              <a:rPr lang="en-US" dirty="0" smtClean="0"/>
              <a:t>Laws in Muslim empires had typically been based off of </a:t>
            </a:r>
            <a:r>
              <a:rPr lang="en-US" b="1" dirty="0" smtClean="0">
                <a:solidFill>
                  <a:srgbClr val="FF0000"/>
                </a:solidFill>
                <a:effectLst>
                  <a:outerShdw blurRad="38100" dist="38100" dir="2700000" algn="tl">
                    <a:srgbClr val="000000">
                      <a:alpha val="43137"/>
                    </a:srgbClr>
                  </a:outerShdw>
                </a:effectLst>
              </a:rPr>
              <a:t>traditional Islamic law (the Koran)</a:t>
            </a:r>
            <a:r>
              <a:rPr lang="en-US" dirty="0" smtClean="0"/>
              <a:t>, so those laws could not be broken</a:t>
            </a:r>
          </a:p>
          <a:p>
            <a:pPr>
              <a:buFont typeface="Arial" pitchFamily="34" charset="0"/>
              <a:buChar char="•"/>
            </a:pPr>
            <a:r>
              <a:rPr lang="en-US" dirty="0" smtClean="0"/>
              <a:t>However, he issued modern legal codes that did not violate Muslim law, </a:t>
            </a:r>
            <a:r>
              <a:rPr lang="en-US" b="1" dirty="0" smtClean="0">
                <a:solidFill>
                  <a:srgbClr val="FF0000"/>
                </a:solidFill>
                <a:effectLst>
                  <a:outerShdw blurRad="38100" dist="38100" dir="2700000" algn="tl">
                    <a:srgbClr val="000000">
                      <a:alpha val="43137"/>
                    </a:srgbClr>
                  </a:outerShdw>
                </a:effectLst>
              </a:rPr>
              <a:t>such as criminal  and taxation laws</a:t>
            </a:r>
          </a:p>
          <a:p>
            <a:pPr>
              <a:buFont typeface="Arial" pitchFamily="34" charset="0"/>
              <a:buChar char="•"/>
            </a:pPr>
            <a:r>
              <a:rPr lang="en-US" dirty="0" smtClean="0"/>
              <a:t>These new law codes brought the Ottoman Empire into a </a:t>
            </a:r>
            <a:r>
              <a:rPr lang="en-US" b="1" dirty="0" smtClean="0">
                <a:solidFill>
                  <a:srgbClr val="FF0000"/>
                </a:solidFill>
                <a:effectLst>
                  <a:outerShdw blurRad="38100" dist="38100" dir="2700000" algn="tl">
                    <a:srgbClr val="000000">
                      <a:alpha val="43137"/>
                    </a:srgbClr>
                  </a:outerShdw>
                </a:effectLst>
              </a:rPr>
              <a:t>modern legal world</a:t>
            </a:r>
            <a:endParaRPr lang="en-US" b="1" dirty="0">
              <a:solidFill>
                <a:srgbClr val="FF0000"/>
              </a:solidFill>
              <a:effectLst>
                <a:outerShdw blurRad="38100" dist="38100" dir="2700000" algn="tl">
                  <a:srgbClr val="000000">
                    <a:alpha val="43137"/>
                  </a:srgbClr>
                </a:outerShdw>
              </a:effectLst>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40000" y="889000"/>
            <a:ext cx="4064000" cy="5080000"/>
          </a:xfrm>
          <a:prstGeom prst="rect">
            <a:avLst/>
          </a:prstGeom>
        </p:spPr>
      </p:pic>
    </p:spTree>
    <p:extLst>
      <p:ext uri="{BB962C8B-B14F-4D97-AF65-F5344CB8AC3E}">
        <p14:creationId xmlns:p14="http://schemas.microsoft.com/office/powerpoint/2010/main" val="1768066697"/>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circle(in)">
                                      <p:cBhvr>
                                        <p:cTn id="2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686800" cy="1066800"/>
          </a:xfrm>
        </p:spPr>
        <p:txBody>
          <a:bodyPr>
            <a:normAutofit/>
          </a:bodyPr>
          <a:lstStyle/>
          <a:p>
            <a:r>
              <a:rPr lang="en-US" sz="6000" b="1" dirty="0" smtClean="0">
                <a:effectLst>
                  <a:outerShdw blurRad="38100" dist="38100" dir="2700000" algn="tl">
                    <a:srgbClr val="000000">
                      <a:alpha val="43137"/>
                    </a:srgbClr>
                  </a:outerShdw>
                  <a:reflection blurRad="12700" stA="48000" endA="300" endPos="55000" dir="5400000" sy="-90000" algn="bl" rotWithShape="0"/>
                </a:effectLst>
                <a:latin typeface="Arabic Typesetting" pitchFamily="66" charset="-78"/>
                <a:cs typeface="Arabic Typesetting" pitchFamily="66" charset="-78"/>
              </a:rPr>
              <a:t>The Patron</a:t>
            </a:r>
            <a:endParaRPr lang="en-US" sz="6000" b="1" dirty="0">
              <a:effectLst>
                <a:outerShdw blurRad="38100" dist="38100" dir="2700000" algn="tl">
                  <a:srgbClr val="000000">
                    <a:alpha val="43137"/>
                  </a:srgbClr>
                </a:outerShdw>
                <a:reflection blurRad="12700" stA="48000" endA="300" endPos="55000" dir="5400000" sy="-90000" algn="bl" rotWithShape="0"/>
              </a:effectLst>
              <a:latin typeface="Arabic Typesetting" pitchFamily="66" charset="-78"/>
              <a:cs typeface="Arabic Typesetting" pitchFamily="66" charset="-78"/>
            </a:endParaRPr>
          </a:p>
        </p:txBody>
      </p:sp>
      <p:sp>
        <p:nvSpPr>
          <p:cNvPr id="3" name="Content Placeholder 2"/>
          <p:cNvSpPr>
            <a:spLocks noGrp="1"/>
          </p:cNvSpPr>
          <p:nvPr>
            <p:ph idx="1"/>
          </p:nvPr>
        </p:nvSpPr>
        <p:spPr>
          <a:xfrm>
            <a:off x="0" y="1066800"/>
            <a:ext cx="9144000" cy="5791200"/>
          </a:xfrm>
        </p:spPr>
        <p:txBody>
          <a:bodyPr>
            <a:normAutofit/>
          </a:bodyPr>
          <a:lstStyle/>
          <a:p>
            <a:pPr>
              <a:buFont typeface="Arial" pitchFamily="34" charset="0"/>
              <a:buChar char="•"/>
            </a:pPr>
            <a:r>
              <a:rPr lang="en-US" sz="3400" dirty="0" smtClean="0"/>
              <a:t>Suleiman also had many breakthroughs in the world of </a:t>
            </a:r>
            <a:r>
              <a:rPr lang="en-US" sz="3400" b="1" dirty="0" smtClean="0">
                <a:solidFill>
                  <a:srgbClr val="FF0000"/>
                </a:solidFill>
                <a:effectLst>
                  <a:outerShdw blurRad="38100" dist="38100" dir="2700000" algn="tl">
                    <a:srgbClr val="000000">
                      <a:alpha val="43137"/>
                    </a:srgbClr>
                  </a:outerShdw>
                </a:effectLst>
              </a:rPr>
              <a:t>art and literature – especially poetry</a:t>
            </a:r>
          </a:p>
          <a:p>
            <a:pPr>
              <a:buFont typeface="Arial" pitchFamily="34" charset="0"/>
              <a:buChar char="•"/>
            </a:pPr>
            <a:r>
              <a:rPr lang="en-US" sz="3400" dirty="0" smtClean="0"/>
              <a:t>His law codes provided for an </a:t>
            </a:r>
            <a:r>
              <a:rPr lang="en-US" sz="3400" b="1" dirty="0" smtClean="0">
                <a:solidFill>
                  <a:srgbClr val="FF0000"/>
                </a:solidFill>
                <a:effectLst>
                  <a:outerShdw blurRad="38100" dist="38100" dir="2700000" algn="tl">
                    <a:srgbClr val="000000">
                      <a:alpha val="43137"/>
                    </a:srgbClr>
                  </a:outerShdw>
                </a:effectLst>
              </a:rPr>
              <a:t>education system</a:t>
            </a:r>
            <a:r>
              <a:rPr lang="en-US" sz="3400" dirty="0" smtClean="0"/>
              <a:t> that was vastly greater than that of the Europeans</a:t>
            </a:r>
          </a:p>
          <a:p>
            <a:pPr>
              <a:buFont typeface="Arial" pitchFamily="34" charset="0"/>
              <a:buChar char="•"/>
            </a:pPr>
            <a:r>
              <a:rPr lang="en-US" sz="3400" b="1" dirty="0" smtClean="0">
                <a:solidFill>
                  <a:srgbClr val="FF0000"/>
                </a:solidFill>
                <a:effectLst>
                  <a:outerShdw blurRad="38100" dist="38100" dir="2700000" algn="tl">
                    <a:srgbClr val="000000">
                      <a:alpha val="43137"/>
                    </a:srgbClr>
                  </a:outerShdw>
                </a:effectLst>
              </a:rPr>
              <a:t>Architecture</a:t>
            </a:r>
            <a:r>
              <a:rPr lang="en-US" sz="3400" dirty="0" smtClean="0">
                <a:effectLst>
                  <a:outerShdw blurRad="38100" dist="38100" dir="2700000" algn="tl">
                    <a:srgbClr val="000000">
                      <a:alpha val="43137"/>
                    </a:srgbClr>
                  </a:outerShdw>
                </a:effectLst>
              </a:rPr>
              <a:t> </a:t>
            </a:r>
            <a:r>
              <a:rPr lang="en-US" sz="3400" dirty="0" smtClean="0"/>
              <a:t>also flourished under his rule – he sought make </a:t>
            </a:r>
            <a:r>
              <a:rPr lang="en-US" sz="3400" b="1" dirty="0" smtClean="0">
                <a:solidFill>
                  <a:srgbClr val="FF0000"/>
                </a:solidFill>
                <a:effectLst>
                  <a:outerShdw blurRad="38100" dist="38100" dir="2700000" algn="tl">
                    <a:srgbClr val="000000">
                      <a:alpha val="43137"/>
                    </a:srgbClr>
                  </a:outerShdw>
                </a:effectLst>
              </a:rPr>
              <a:t>Constantinople the center of Islamic civilization </a:t>
            </a:r>
            <a:r>
              <a:rPr lang="en-US" sz="3400" dirty="0" smtClean="0"/>
              <a:t>by funding the creation of new palaces and mosques</a:t>
            </a:r>
          </a:p>
          <a:p>
            <a:pPr>
              <a:buFont typeface="Arial" pitchFamily="34" charset="0"/>
              <a:buChar char="•"/>
            </a:pPr>
            <a:endParaRPr lang="en-US" sz="3400" dirty="0" smtClean="0"/>
          </a:p>
          <a:p>
            <a:pPr>
              <a:buFont typeface="Arial" pitchFamily="34" charset="0"/>
              <a:buChar char="•"/>
            </a:pPr>
            <a:endParaRPr lang="en-US" sz="3400" dirty="0"/>
          </a:p>
        </p:txBody>
      </p:sp>
    </p:spTree>
    <p:extLst>
      <p:ext uri="{BB962C8B-B14F-4D97-AF65-F5344CB8AC3E}">
        <p14:creationId xmlns:p14="http://schemas.microsoft.com/office/powerpoint/2010/main" val="569438689"/>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686800" cy="914400"/>
          </a:xfrm>
        </p:spPr>
        <p:txBody>
          <a:bodyPr>
            <a:noAutofit/>
          </a:bodyPr>
          <a:lstStyle/>
          <a:p>
            <a:r>
              <a:rPr lang="en-US" sz="6000" b="1" dirty="0" smtClean="0">
                <a:effectLst>
                  <a:outerShdw blurRad="38100" dist="38100" dir="2700000" algn="tl">
                    <a:srgbClr val="000000">
                      <a:alpha val="43137"/>
                    </a:srgbClr>
                  </a:outerShdw>
                  <a:reflection blurRad="12700" stA="48000" endA="300" endPos="55000" dir="5400000" sy="-90000" algn="bl" rotWithShape="0"/>
                </a:effectLst>
                <a:latin typeface="Arabic Typesetting" pitchFamily="66" charset="-78"/>
                <a:cs typeface="Arabic Typesetting" pitchFamily="66" charset="-78"/>
              </a:rPr>
              <a:t>Architecture</a:t>
            </a:r>
            <a:endParaRPr lang="en-US" sz="6000" b="1" dirty="0">
              <a:effectLst>
                <a:outerShdw blurRad="38100" dist="38100" dir="2700000" algn="tl">
                  <a:srgbClr val="000000">
                    <a:alpha val="43137"/>
                  </a:srgbClr>
                </a:outerShdw>
                <a:reflection blurRad="12700" stA="48000" endA="300" endPos="55000" dir="5400000" sy="-90000" algn="bl" rotWithShape="0"/>
              </a:effectLst>
              <a:latin typeface="Arabic Typesetting" pitchFamily="66" charset="-78"/>
              <a:cs typeface="Arabic Typesetting" pitchFamily="66" charset="-78"/>
            </a:endParaRPr>
          </a:p>
        </p:txBody>
      </p:sp>
      <p:sp>
        <p:nvSpPr>
          <p:cNvPr id="3" name="Content Placeholder 2"/>
          <p:cNvSpPr>
            <a:spLocks noGrp="1"/>
          </p:cNvSpPr>
          <p:nvPr>
            <p:ph idx="1"/>
          </p:nvPr>
        </p:nvSpPr>
        <p:spPr>
          <a:xfrm>
            <a:off x="0" y="1143000"/>
            <a:ext cx="9144000" cy="5715000"/>
          </a:xfrm>
        </p:spPr>
        <p:txBody>
          <a:bodyPr/>
          <a:lstStyle/>
          <a:p>
            <a:endParaRPr lang="en-US" dirty="0"/>
          </a:p>
        </p:txBody>
      </p:sp>
      <p:pic>
        <p:nvPicPr>
          <p:cNvPr id="2050" name="Picture 2" descr="File:Salimiye Masji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914400"/>
            <a:ext cx="5334000" cy="57150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File:Istanbul - Süleymaniye camii dal Corno d'oro - Foto G. Dall'Orto 28-5-200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928255"/>
            <a:ext cx="7620000" cy="579120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www.tarihnotlari.com/wp-content/uploads/2012/01/suleymaniye-camii-istanbulgarav%C3%BC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914400"/>
            <a:ext cx="7620000" cy="579120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www.iyigezi.com/img/suleymaniye.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4200" y="928255"/>
            <a:ext cx="7823200" cy="5867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850066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5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2052"/>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nodeType="clickEffect">
                                  <p:stCondLst>
                                    <p:cond delay="0"/>
                                  </p:stCondLst>
                                  <p:childTnLst>
                                    <p:set>
                                      <p:cBhvr>
                                        <p:cTn id="15" dur="1" fill="hold">
                                          <p:stCondLst>
                                            <p:cond delay="0"/>
                                          </p:stCondLst>
                                        </p:cTn>
                                        <p:tgtEl>
                                          <p:spTgt spid="2054"/>
                                        </p:tgtEl>
                                        <p:attrNameLst>
                                          <p:attrName>style.visibility</p:attrName>
                                        </p:attrNameLst>
                                      </p:cBhvr>
                                      <p:to>
                                        <p:strVal val="visible"/>
                                      </p:to>
                                    </p:set>
                                    <p:animEffect transition="in" filter="barn(inVertical)">
                                      <p:cBhvr>
                                        <p:cTn id="16" dur="500"/>
                                        <p:tgtEl>
                                          <p:spTgt spid="2054"/>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2056"/>
                                        </p:tgtEl>
                                        <p:attrNameLst>
                                          <p:attrName>style.visibility</p:attrName>
                                        </p:attrNameLst>
                                      </p:cBhvr>
                                      <p:to>
                                        <p:strVal val="visible"/>
                                      </p:to>
                                    </p:set>
                                    <p:animEffect transition="in" filter="wipe(down)">
                                      <p:cBhvr>
                                        <p:cTn id="21" dur="500"/>
                                        <p:tgtEl>
                                          <p:spTgt spid="20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131</TotalTime>
  <Words>486</Words>
  <Application>Microsoft Office PowerPoint</Application>
  <PresentationFormat>On-screen Show (4:3)</PresentationFormat>
  <Paragraphs>40</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Trek</vt:lpstr>
      <vt:lpstr>Daily QUiz</vt:lpstr>
      <vt:lpstr>Suleiman “The Magnificent” The Greatest Ottoman Emperor</vt:lpstr>
      <vt:lpstr>Suleiman I</vt:lpstr>
      <vt:lpstr>The Soldier</vt:lpstr>
      <vt:lpstr>Quote from the Ottoman Ambassador</vt:lpstr>
      <vt:lpstr>Suleiman’s Expansion</vt:lpstr>
      <vt:lpstr>The Lawgiver</vt:lpstr>
      <vt:lpstr>The Patron</vt:lpstr>
      <vt:lpstr>Architecture</vt:lpstr>
      <vt:lpstr>Legacy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Suleiman “The Magnificent” The Greatest Ottoman Emperor</dc:title>
  <dc:creator>Robert</dc:creator>
  <cp:lastModifiedBy>Robert</cp:lastModifiedBy>
  <cp:revision>43</cp:revision>
  <dcterms:created xsi:type="dcterms:W3CDTF">2012-11-12T14:14:08Z</dcterms:created>
  <dcterms:modified xsi:type="dcterms:W3CDTF">2012-11-12T16:40:20Z</dcterms:modified>
</cp:coreProperties>
</file>