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9" r:id="rId5"/>
    <p:sldId id="259" r:id="rId6"/>
    <p:sldId id="260" r:id="rId7"/>
    <p:sldId id="261" r:id="rId8"/>
    <p:sldId id="271" r:id="rId9"/>
    <p:sldId id="262" r:id="rId10"/>
    <p:sldId id="264" r:id="rId11"/>
    <p:sldId id="265" r:id="rId12"/>
    <p:sldId id="266" r:id="rId13"/>
    <p:sldId id="267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6FE"/>
    <a:srgbClr val="0B3593"/>
    <a:srgbClr val="240690"/>
    <a:srgbClr val="3407D7"/>
    <a:srgbClr val="1C0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73000"/>
              </a:srgbClr>
            </a:gs>
            <a:gs pos="39999">
              <a:srgbClr val="85C2FF">
                <a:alpha val="65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AFCB8-05A4-414C-81B6-875ED32D1C9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199"/>
          </a:xfrm>
        </p:spPr>
        <p:txBody>
          <a:bodyPr/>
          <a:lstStyle/>
          <a:p>
            <a:r>
              <a:rPr lang="en-US" dirty="0" smtClean="0"/>
              <a:t>SOL DQ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Martin Luther is credited with starting the Protestant Reformation.  Those who followed Luther’s teachings were called what?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Francis Drake was an English privateer and was the second person to do what?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Mughals constructed what large building in India?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 two groups who fought in the English Civil War?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painted the Sistine Chapel?</a:t>
            </a:r>
          </a:p>
          <a:p>
            <a:pPr marL="0" indent="0">
              <a:buNone/>
            </a:pPr>
            <a:r>
              <a:rPr lang="en-US" dirty="0" smtClean="0"/>
              <a:t>Bonus: Who founded the Anglican Church?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Louis XVI’s Demise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Death of Louis XV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276600" cy="3886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762000"/>
            <a:ext cx="5410200" cy="6096000"/>
          </a:xfrm>
        </p:spPr>
        <p:txBody>
          <a:bodyPr/>
          <a:lstStyle/>
          <a:p>
            <a:r>
              <a:rPr lang="en-US" sz="3400" dirty="0" smtClean="0"/>
              <a:t>After the success of the revolution,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 XVI is held as a prisoner and put on trial for betraying</a:t>
            </a:r>
            <a:r>
              <a:rPr lang="en-US" sz="3400" dirty="0" smtClean="0"/>
              <a:t> France</a:t>
            </a:r>
          </a:p>
          <a:p>
            <a:r>
              <a:rPr lang="en-US" sz="3400" dirty="0" smtClean="0"/>
              <a:t>Convicted of treason and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executed by the guillotine in January of 1793</a:t>
            </a:r>
          </a:p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 Antoinette is executed </a:t>
            </a:r>
            <a:r>
              <a:rPr lang="en-US" sz="3400" dirty="0" smtClean="0"/>
              <a:t>10 months later in October, 1793</a:t>
            </a:r>
          </a:p>
          <a:p>
            <a:endParaRPr lang="en-US" dirty="0"/>
          </a:p>
        </p:txBody>
      </p:sp>
      <p:pic>
        <p:nvPicPr>
          <p:cNvPr id="6" name="Picture 5" descr="Marie Antoinette Exec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2" y="3886200"/>
            <a:ext cx="3698921" cy="2971800"/>
          </a:xfrm>
          <a:prstGeom prst="rect">
            <a:avLst/>
          </a:prstGeom>
        </p:spPr>
      </p:pic>
      <p:pic>
        <p:nvPicPr>
          <p:cNvPr id="7" name="Picture 6" descr="Louis XVI exec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500" y="1289050"/>
            <a:ext cx="5715000" cy="427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914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are free…sort of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death of Louis XVI meant that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France was free of a monarch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/>
              <a:t>and could begin establishing a new </a:t>
            </a:r>
          </a:p>
          <a:p>
            <a:pPr>
              <a:buNone/>
            </a:pPr>
            <a:r>
              <a:rPr lang="en-US" sz="3200" dirty="0" smtClean="0"/>
              <a:t>	form of government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Maxmilien Robespierre </a:t>
            </a:r>
            <a:r>
              <a:rPr lang="en-US" sz="3200" dirty="0" smtClean="0"/>
              <a:t>(1758-1794)</a:t>
            </a:r>
          </a:p>
          <a:p>
            <a:pPr>
              <a:buNone/>
            </a:pPr>
            <a:r>
              <a:rPr lang="en-US" sz="3200" dirty="0" smtClean="0"/>
              <a:t>	emerged as the leader of new France – his goal was to rid France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potential foreign invaders </a:t>
            </a:r>
            <a:r>
              <a:rPr lang="en-US" sz="3200" dirty="0" smtClean="0"/>
              <a:t>and enemies of the state</a:t>
            </a:r>
          </a:p>
          <a:p>
            <a:r>
              <a:rPr lang="en-US" sz="3200" dirty="0" smtClean="0"/>
              <a:t>Put numerous citizens in prison and later executed them, quickly becomes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a tyrant</a:t>
            </a:r>
          </a:p>
          <a:p>
            <a:r>
              <a:rPr lang="en-US" sz="3200" dirty="0" smtClean="0"/>
              <a:t>This time period is known as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REIGN OF TERROR</a:t>
            </a:r>
          </a:p>
          <a:p>
            <a:endParaRPr lang="en-US" sz="3000" dirty="0"/>
          </a:p>
        </p:txBody>
      </p:sp>
      <p:pic>
        <p:nvPicPr>
          <p:cNvPr id="5" name="Content Placeholder 4" descr="Robespier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76999" y="0"/>
            <a:ext cx="2667001" cy="3581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Reign of Terror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During this time period, it’s </a:t>
            </a:r>
          </a:p>
          <a:p>
            <a:pPr>
              <a:buNone/>
            </a:pPr>
            <a:r>
              <a:rPr lang="en-US" sz="3400" dirty="0" smtClean="0"/>
              <a:t>	estimated that around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17,000 </a:t>
            </a:r>
          </a:p>
          <a:p>
            <a:pPr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French citizens were executed</a:t>
            </a:r>
          </a:p>
          <a:p>
            <a:r>
              <a:rPr lang="en-US" sz="3400" dirty="0" smtClean="0"/>
              <a:t>Anyone who was seen as a</a:t>
            </a:r>
          </a:p>
          <a:p>
            <a:pPr>
              <a:buNone/>
            </a:pPr>
            <a:r>
              <a:rPr lang="en-US" sz="3400" dirty="0" smtClean="0"/>
              <a:t>	threat to France was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executed or imprisoned</a:t>
            </a:r>
          </a:p>
          <a:p>
            <a:r>
              <a:rPr lang="en-US" sz="3400" dirty="0" smtClean="0"/>
              <a:t>Robespierre’s radicalism is seen as too tyrannical, and he’s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captured and executed by the guillotine</a:t>
            </a:r>
            <a:r>
              <a:rPr lang="en-US" sz="3400" dirty="0" smtClean="0"/>
              <a:t> on July 28, 1794</a:t>
            </a:r>
          </a:p>
          <a:p>
            <a:pPr>
              <a:buNone/>
            </a:pPr>
            <a:endParaRPr lang="en-US" sz="3000" dirty="0"/>
          </a:p>
        </p:txBody>
      </p:sp>
      <p:pic>
        <p:nvPicPr>
          <p:cNvPr id="5" name="Content Placeholder 4" descr="Guillotin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34075" y="1"/>
            <a:ext cx="3209925" cy="35814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time immediately following </a:t>
            </a:r>
          </a:p>
          <a:p>
            <a:pPr marL="0" indent="0">
              <a:buNone/>
            </a:pPr>
            <a:r>
              <a:rPr lang="en-US" sz="3200" dirty="0" smtClean="0"/>
              <a:t>    the reign of terror is full of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political turmoil</a:t>
            </a:r>
            <a:r>
              <a:rPr lang="en-US" sz="3200" dirty="0" smtClean="0"/>
              <a:t>, but all of that </a:t>
            </a:r>
          </a:p>
          <a:p>
            <a:pPr marL="0" indent="0">
              <a:buNone/>
            </a:pPr>
            <a:r>
              <a:rPr lang="en-US" sz="3200" dirty="0" smtClean="0"/>
              <a:t>    is settled with the establishment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of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Directory – a two house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legislative body </a:t>
            </a:r>
            <a:r>
              <a:rPr lang="en-US" sz="3200" dirty="0" smtClean="0"/>
              <a:t>with a 5-man ruling executive body 	– France will now be a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republic </a:t>
            </a:r>
          </a:p>
          <a:p>
            <a:r>
              <a:rPr lang="en-US" sz="3200" dirty="0" smtClean="0"/>
              <a:t>A hero of the revolution is appointed the commander of all French armies</a:t>
            </a:r>
          </a:p>
          <a:p>
            <a:r>
              <a:rPr lang="en-US" sz="3200" dirty="0" smtClean="0"/>
              <a:t>His name….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BONAPARTE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The French Revolutio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5615" y="1"/>
            <a:ext cx="331838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Lasting 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3000" dirty="0" smtClean="0"/>
              <a:t>3 Important lasting effects of the French Revolution: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– The people have a greater say in the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Secularism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– the movement toward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modernization in government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away from traditional religious philosophies</a:t>
            </a:r>
            <a:r>
              <a:rPr lang="en-US" sz="3000" dirty="0" smtClean="0"/>
              <a:t>. Religion has less of an impact on the government –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of church and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– Putting the interest of your country above the interest of all others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5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French Revolution Terminology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a pro-revolutionary political organization during the French Revolution.  The Jacobin Club.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egalite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fraternite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Liberty, equality, and fraternity – the motto of the French Revolution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Taille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French tax imposed on peasants and other non-noble or clergy members – this is one of the main gripes of the Third Estate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Jean-Paul Marat </a:t>
            </a:r>
            <a:r>
              <a:rPr lang="en-US" dirty="0" smtClean="0"/>
              <a:t>– a pro-revolutionary journalist who spoke out against anyone who did not support the revolution.  He was murdered for his views.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153400" cy="2971800"/>
          </a:xfrm>
        </p:spPr>
        <p:txBody>
          <a:bodyPr>
            <a:normAutofit/>
          </a:bodyPr>
          <a:lstStyle/>
          <a:p>
            <a: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Révolution </a:t>
            </a:r>
            <a:r>
              <a:rPr lang="en-US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Française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0F4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1806FE"/>
                </a:solidFill>
                <a:latin typeface="Times New Roman" pitchFamily="18" charset="0"/>
              </a:rPr>
              <a:t>The French Revolution</a:t>
            </a:r>
            <a:br>
              <a:rPr lang="en-US" sz="5400" b="1" dirty="0" smtClean="0">
                <a:solidFill>
                  <a:srgbClr val="1806FE"/>
                </a:solidFill>
                <a:latin typeface="Times New Roman" pitchFamily="18" charset="0"/>
              </a:rPr>
            </a:br>
            <a:r>
              <a:rPr lang="en-US" sz="5400" b="1" dirty="0" smtClean="0">
                <a:solidFill>
                  <a:srgbClr val="1806FE"/>
                </a:solidFill>
                <a:latin typeface="Times New Roman" pitchFamily="18" charset="0"/>
              </a:rPr>
              <a:t>1789-1799</a:t>
            </a:r>
            <a:endParaRPr lang="en-US" sz="5400" dirty="0">
              <a:solidFill>
                <a:srgbClr val="1806F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294119"/>
            <a:ext cx="6400800" cy="536171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French Revolu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725189"/>
            <a:ext cx="4495800" cy="359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Two primary reasons behind the</a:t>
            </a:r>
          </a:p>
          <a:p>
            <a:pPr>
              <a:buNone/>
            </a:pPr>
            <a:r>
              <a:rPr lang="en-US" sz="3900" dirty="0" smtClean="0"/>
              <a:t>	outbreak of revolution:</a:t>
            </a:r>
          </a:p>
          <a:p>
            <a:pPr marL="514350" indent="-514350">
              <a:buAutoNum type="arabicPeriod"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Enlightenment Ideas – </a:t>
            </a:r>
          </a:p>
          <a:p>
            <a:pPr marL="514350" indent="-514350">
              <a:buNone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900" dirty="0" smtClean="0"/>
              <a:t>Voltaire, Montesquieu, and </a:t>
            </a:r>
          </a:p>
          <a:p>
            <a:pPr marL="514350" indent="-514350">
              <a:buNone/>
            </a:pPr>
            <a:r>
              <a:rPr lang="en-US" sz="3900" dirty="0" smtClean="0"/>
              <a:t>	Rousseau greatly contributed </a:t>
            </a:r>
          </a:p>
          <a:p>
            <a:pPr marL="514350" indent="-514350">
              <a:buNone/>
            </a:pPr>
            <a:r>
              <a:rPr lang="en-US" sz="3900" dirty="0" smtClean="0"/>
              <a:t>	to a </a:t>
            </a: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the French way of thinking</a:t>
            </a:r>
          </a:p>
          <a:p>
            <a:pPr marL="514350" indent="-514350">
              <a:buNone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Influence of the American Revolution </a:t>
            </a:r>
            <a:r>
              <a:rPr lang="en-US" sz="3900" dirty="0" smtClean="0"/>
              <a:t>– French inspired by American victory over the dominant British</a:t>
            </a:r>
          </a:p>
          <a:p>
            <a:pPr marL="514350" indent="-514350"/>
            <a:r>
              <a:rPr lang="en-US" sz="3900" dirty="0" smtClean="0"/>
              <a:t>Many Enlightenment thinkers were from France – </a:t>
            </a: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promoted separation of powers</a:t>
            </a:r>
            <a:r>
              <a:rPr lang="en-US" sz="3900" dirty="0" smtClean="0"/>
              <a:t> and </a:t>
            </a: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central authority</a:t>
            </a:r>
          </a:p>
          <a:p>
            <a:pPr>
              <a:buNone/>
            </a:pPr>
            <a:endParaRPr lang="en-US" sz="3000" dirty="0" smtClean="0"/>
          </a:p>
        </p:txBody>
      </p:sp>
      <p:pic>
        <p:nvPicPr>
          <p:cNvPr id="10" name="Content Placeholder 9" descr="Roussea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37652" y="1"/>
            <a:ext cx="2706348" cy="3352799"/>
          </a:xfrm>
        </p:spPr>
      </p:pic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564"/>
          </a:xfrm>
        </p:spPr>
        <p:txBody>
          <a:bodyPr/>
          <a:lstStyle/>
          <a:p>
            <a:r>
              <a:rPr lang="en-US" dirty="0" smtClean="0"/>
              <a:t>Louis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 XVI (1754-1793) </a:t>
            </a:r>
            <a:r>
              <a:rPr lang="en-US" sz="3200" dirty="0" smtClean="0"/>
              <a:t>ruled France from 1774-1792</a:t>
            </a:r>
          </a:p>
          <a:p>
            <a:r>
              <a:rPr lang="en-US" sz="3200" dirty="0" smtClean="0"/>
              <a:t>He recognized that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absolutism was becoming unpopular in France </a:t>
            </a:r>
            <a:r>
              <a:rPr lang="en-US" sz="3200" dirty="0" smtClean="0"/>
              <a:t>due to Enlightenment ideas and tried to grant more rights to the peasant class, but is unsuccessful</a:t>
            </a:r>
          </a:p>
          <a:p>
            <a:r>
              <a:rPr lang="en-US" sz="3200" dirty="0" smtClean="0"/>
              <a:t>Helped American colonists during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Revolution</a:t>
            </a:r>
            <a:r>
              <a:rPr lang="en-US" sz="3200" dirty="0" smtClean="0"/>
              <a:t> – however, France’s involvement will lead to a financial crisis after the war</a:t>
            </a:r>
          </a:p>
          <a:p>
            <a:r>
              <a:rPr lang="en-US" sz="3200" dirty="0" smtClean="0"/>
              <a:t>To sum up Louis XVI – he’s not a bad monarch, but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a weak monarch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31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Louis XVI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Louis XV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7432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533400"/>
            <a:ext cx="6400800" cy="63246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Rules during a time when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famine has swept </a:t>
            </a:r>
            <a:r>
              <a:rPr lang="en-US" sz="3400" dirty="0" smtClean="0"/>
              <a:t>the French countryside</a:t>
            </a:r>
          </a:p>
          <a:p>
            <a:r>
              <a:rPr lang="en-US" sz="3400" dirty="0" smtClean="0"/>
              <a:t>Louis XVI and his wife,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 Antoinette</a:t>
            </a:r>
            <a:r>
              <a:rPr lang="en-US" sz="3400" dirty="0" smtClean="0"/>
              <a:t>, have done very little to help the starving peasant class</a:t>
            </a:r>
          </a:p>
          <a:p>
            <a:pPr lvl="1"/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 them eat cake.”</a:t>
            </a:r>
          </a:p>
          <a:p>
            <a:r>
              <a:rPr lang="en-US" sz="3400" dirty="0" smtClean="0"/>
              <a:t>Marie is known for her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lavish spending and is unpopular</a:t>
            </a:r>
          </a:p>
          <a:p>
            <a:r>
              <a:rPr lang="en-US" sz="3400" dirty="0" smtClean="0"/>
              <a:t>When an uprising begins, Louis does everything he can to try and maintain control</a:t>
            </a:r>
            <a:endParaRPr lang="en-US" sz="3400" dirty="0"/>
          </a:p>
        </p:txBody>
      </p:sp>
      <p:pic>
        <p:nvPicPr>
          <p:cNvPr id="6" name="Picture 5" descr="Marie Antoin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2743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Three Estates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Three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estates</a:t>
            </a:r>
            <a:r>
              <a:rPr lang="en-US" sz="3600" dirty="0" smtClean="0"/>
              <a:t> (social groups) in France</a:t>
            </a:r>
          </a:p>
          <a:p>
            <a:r>
              <a:rPr lang="en-US" sz="3600" dirty="0" smtClean="0"/>
              <a:t>First Estate: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Clergy </a:t>
            </a:r>
            <a:r>
              <a:rPr lang="en-US" sz="3600" dirty="0" smtClean="0"/>
              <a:t>– owned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of the land</a:t>
            </a:r>
          </a:p>
          <a:p>
            <a:r>
              <a:rPr lang="en-US" sz="3600" dirty="0" smtClean="0"/>
              <a:t>Second Estate: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Aristocracy </a:t>
            </a:r>
            <a:r>
              <a:rPr lang="en-US" sz="3600" dirty="0" smtClean="0"/>
              <a:t>– wealthy nobles who made up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 of the population </a:t>
            </a:r>
            <a:r>
              <a:rPr lang="en-US" sz="3600" dirty="0" smtClean="0"/>
              <a:t>but owned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of the land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Estate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dirty="0" smtClean="0"/>
              <a:t>made up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bourgeoisie</a:t>
            </a:r>
            <a:r>
              <a:rPr lang="en-US" sz="3600" dirty="0" smtClean="0"/>
              <a:t> (well educated merchant class),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skilled city workers</a:t>
            </a:r>
            <a:r>
              <a:rPr lang="en-US" sz="3600" dirty="0" smtClean="0"/>
              <a:t>, and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peasants </a:t>
            </a:r>
            <a:r>
              <a:rPr lang="en-US" sz="3600" dirty="0" smtClean="0"/>
              <a:t>(made up 80% of the pop. and paid most of the taxes)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Estates General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French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assembly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/>
              <a:t>that is made up of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representatives </a:t>
            </a:r>
            <a:r>
              <a:rPr lang="en-US" sz="3200" dirty="0" smtClean="0"/>
              <a:t>of the three </a:t>
            </a:r>
          </a:p>
          <a:p>
            <a:pPr>
              <a:buNone/>
            </a:pPr>
            <a:r>
              <a:rPr lang="en-US" sz="3200" dirty="0" smtClean="0"/>
              <a:t>	estates</a:t>
            </a:r>
          </a:p>
          <a:p>
            <a:r>
              <a:rPr lang="en-US" sz="3200" dirty="0" smtClean="0"/>
              <a:t>Meets in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of 1789 </a:t>
            </a:r>
            <a:r>
              <a:rPr lang="en-US" sz="3200" dirty="0" smtClean="0"/>
              <a:t>to discuss the country’s state of turmoil and fix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crisis</a:t>
            </a:r>
          </a:p>
          <a:p>
            <a:r>
              <a:rPr lang="en-US" sz="3200" dirty="0" smtClean="0"/>
              <a:t>The third estate wants more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and freedoms</a:t>
            </a:r>
            <a:r>
              <a:rPr lang="en-US" sz="3200" dirty="0" smtClean="0"/>
              <a:t>, so they form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Assembly </a:t>
            </a:r>
            <a:r>
              <a:rPr lang="en-US" sz="3200" dirty="0" smtClean="0"/>
              <a:t>to accomplish those goals</a:t>
            </a:r>
          </a:p>
          <a:p>
            <a:r>
              <a:rPr lang="en-US" sz="3200" dirty="0" smtClean="0"/>
              <a:t>Make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 Court Oath</a:t>
            </a:r>
            <a:r>
              <a:rPr lang="en-US" sz="3200" dirty="0" smtClean="0"/>
              <a:t> – vowed to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constitution and end the absolute monarchy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5" name="Content Placeholder 4" descr="Tennis Court Oat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0"/>
            <a:ext cx="3810000" cy="2857500"/>
          </a:xfrm>
        </p:spPr>
      </p:pic>
      <p:pic>
        <p:nvPicPr>
          <p:cNvPr id="2050" name="Picture 2" descr="File:Congress voting independ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0960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the events leading up to the French Revolution similar to the American Revolution?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discussed TWO reasons why the revolution broke out.  Give me ONE of them and explain why that reason is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8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Storming the Bastille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8991600" cy="6096000"/>
          </a:xfrm>
        </p:spPr>
        <p:txBody>
          <a:bodyPr>
            <a:normAutofit lnSpcReduction="10000"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Bastille </a:t>
            </a:r>
            <a:r>
              <a:rPr lang="en-US" sz="3400" dirty="0" smtClean="0"/>
              <a:t>was a famous</a:t>
            </a:r>
          </a:p>
          <a:p>
            <a:pPr>
              <a:buNone/>
            </a:pPr>
            <a:r>
              <a:rPr lang="en-US" sz="3400" dirty="0" smtClean="0"/>
              <a:t>	Paris prison that often </a:t>
            </a:r>
          </a:p>
          <a:p>
            <a:pPr>
              <a:buNone/>
            </a:pPr>
            <a:r>
              <a:rPr lang="en-US" sz="3400" dirty="0" smtClean="0"/>
              <a:t>	housed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prisoners</a:t>
            </a:r>
          </a:p>
          <a:p>
            <a:pPr marL="0" indent="0">
              <a:buNone/>
            </a:pPr>
            <a:r>
              <a:rPr lang="en-US" sz="3400" dirty="0" smtClean="0"/>
              <a:t>    and was known as a symbol of royal power</a:t>
            </a:r>
          </a:p>
          <a:p>
            <a:r>
              <a:rPr lang="en-US" sz="3400" dirty="0" smtClean="0"/>
              <a:t>On July 14, 1789,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Parisians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smtClean="0"/>
              <a:t>stormed the Bastille in search of guns and weapons – only contained a few prisoners, but the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symbolism of the event was significant</a:t>
            </a:r>
          </a:p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revolution was now official</a:t>
            </a:r>
          </a:p>
          <a:p>
            <a:pPr lvl="0">
              <a:defRPr/>
            </a:pPr>
            <a:r>
              <a:rPr lang="en-US" sz="3400" dirty="0" smtClean="0"/>
              <a:t>Became the defining symbol of the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Revolution</a:t>
            </a:r>
          </a:p>
          <a:p>
            <a:endParaRPr lang="en-US" sz="3000" dirty="0"/>
          </a:p>
        </p:txBody>
      </p:sp>
      <p:pic>
        <p:nvPicPr>
          <p:cNvPr id="5" name="Content Placeholder 4" descr="Storming the Bastil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"/>
            <a:ext cx="3657600" cy="2438399"/>
          </a:xfrm>
        </p:spPr>
      </p:pic>
      <p:pic>
        <p:nvPicPr>
          <p:cNvPr id="1026" name="Picture 2" descr="George Washington Crossing The Dela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6008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623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SOL DQ</vt:lpstr>
      <vt:lpstr>Révolution Française  The French Revolution 1789-1799</vt:lpstr>
      <vt:lpstr>Background</vt:lpstr>
      <vt:lpstr>Louis XVI</vt:lpstr>
      <vt:lpstr>King Louis XVI</vt:lpstr>
      <vt:lpstr>The Three Estates</vt:lpstr>
      <vt:lpstr>Estates General</vt:lpstr>
      <vt:lpstr>Questions</vt:lpstr>
      <vt:lpstr>Storming the Bastille</vt:lpstr>
      <vt:lpstr>King Louis XVI’s Demise</vt:lpstr>
      <vt:lpstr>Now we are free…sort of</vt:lpstr>
      <vt:lpstr>Reign of Terror</vt:lpstr>
      <vt:lpstr>Results</vt:lpstr>
      <vt:lpstr>Lasting Effects</vt:lpstr>
      <vt:lpstr>French Revolution Terminology</vt:lpstr>
      <vt:lpstr>Questions</vt:lpstr>
    </vt:vector>
  </TitlesOfParts>
  <Company>Licensed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Robert Crickenberger</dc:creator>
  <cp:lastModifiedBy>Owner</cp:lastModifiedBy>
  <cp:revision>137</cp:revision>
  <dcterms:created xsi:type="dcterms:W3CDTF">2010-09-27T18:32:06Z</dcterms:created>
  <dcterms:modified xsi:type="dcterms:W3CDTF">2017-01-26T20:45:42Z</dcterms:modified>
</cp:coreProperties>
</file>