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60" r:id="rId5"/>
    <p:sldId id="259" r:id="rId6"/>
    <p:sldId id="261" r:id="rId7"/>
    <p:sldId id="262" r:id="rId8"/>
    <p:sldId id="263" r:id="rId9"/>
    <p:sldId id="264" r:id="rId10"/>
    <p:sldId id="266" r:id="rId11"/>
    <p:sldId id="267" r:id="rId12"/>
    <p:sldId id="269" r:id="rId13"/>
    <p:sldId id="270"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09627B-0639-41ED-897C-A713096FF053}"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0F2D7-FD7A-424A-90C1-A185CB828B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09627B-0639-41ED-897C-A713096FF053}"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0F2D7-FD7A-424A-90C1-A185CB828B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09627B-0639-41ED-897C-A713096FF053}"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0F2D7-FD7A-424A-90C1-A185CB828B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09627B-0639-41ED-897C-A713096FF053}"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0F2D7-FD7A-424A-90C1-A185CB828B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09627B-0639-41ED-897C-A713096FF053}"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0F2D7-FD7A-424A-90C1-A185CB828B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09627B-0639-41ED-897C-A713096FF053}"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0F2D7-FD7A-424A-90C1-A185CB828B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09627B-0639-41ED-897C-A713096FF053}" type="datetimeFigureOut">
              <a:rPr lang="en-US" smtClean="0"/>
              <a:pPr/>
              <a:t>12/17/2012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80F2D7-FD7A-424A-90C1-A185CB828B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09627B-0639-41ED-897C-A713096FF053}" type="datetimeFigureOut">
              <a:rPr lang="en-US" smtClean="0"/>
              <a:pPr/>
              <a:t>12/17/2012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0F2D7-FD7A-424A-90C1-A185CB828B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9627B-0639-41ED-897C-A713096FF053}" type="datetimeFigureOut">
              <a:rPr lang="en-US" smtClean="0"/>
              <a:pPr/>
              <a:t>12/17/2012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80F2D7-FD7A-424A-90C1-A185CB828B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09627B-0639-41ED-897C-A713096FF053}"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0F2D7-FD7A-424A-90C1-A185CB828B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09627B-0639-41ED-897C-A713096FF053}"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0F2D7-FD7A-424A-90C1-A185CB828B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alpha val="73000"/>
              </a:srgbClr>
            </a:gs>
            <a:gs pos="39999">
              <a:srgbClr val="85C2FF">
                <a:alpha val="65000"/>
              </a:srgbClr>
            </a:gs>
            <a:gs pos="70000">
              <a:srgbClr val="C4D6EB"/>
            </a:gs>
            <a:gs pos="100000">
              <a:srgbClr val="FFEBFA"/>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9627B-0639-41ED-897C-A713096FF053}" type="datetimeFigureOut">
              <a:rPr lang="en-US" smtClean="0"/>
              <a:pPr/>
              <a:t>12/17/2012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0F2D7-FD7A-424A-90C1-A185CB828B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effectLst>
                  <a:outerShdw blurRad="38100" dist="38100" dir="2700000" algn="tl">
                    <a:srgbClr val="000000">
                      <a:alpha val="43137"/>
                    </a:srgbClr>
                  </a:outerShdw>
                </a:effectLst>
              </a:rPr>
              <a:t>Daily Quiz</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838200"/>
            <a:ext cx="9144000" cy="6019800"/>
          </a:xfrm>
        </p:spPr>
        <p:txBody>
          <a:bodyPr>
            <a:normAutofit fontScale="92500" lnSpcReduction="10000"/>
          </a:bodyPr>
          <a:lstStyle/>
          <a:p>
            <a:pPr marL="514350" indent="-514350">
              <a:buFont typeface="+mj-lt"/>
              <a:buAutoNum type="arabicPeriod"/>
            </a:pPr>
            <a:r>
              <a:rPr lang="en-US" dirty="0" smtClean="0"/>
              <a:t>Under whose rule did France suffer the Reign of Terror?</a:t>
            </a:r>
          </a:p>
          <a:p>
            <a:pPr marL="514350" indent="-514350">
              <a:buFont typeface="+mj-lt"/>
              <a:buAutoNum type="arabicPeriod"/>
            </a:pPr>
            <a:r>
              <a:rPr lang="en-US" dirty="0" smtClean="0"/>
              <a:t>What device was commonly used to execute French citizens?</a:t>
            </a:r>
          </a:p>
          <a:p>
            <a:pPr marL="514350" indent="-514350">
              <a:buFont typeface="+mj-lt"/>
              <a:buAutoNum type="arabicPeriod"/>
            </a:pPr>
            <a:r>
              <a:rPr lang="en-US" dirty="0" smtClean="0"/>
              <a:t>What event became the defining symbol of the French Revolution?</a:t>
            </a:r>
          </a:p>
          <a:p>
            <a:pPr marL="514350" indent="-514350">
              <a:buFont typeface="+mj-lt"/>
              <a:buAutoNum type="arabicPeriod"/>
            </a:pPr>
            <a:r>
              <a:rPr lang="en-US" dirty="0" smtClean="0"/>
              <a:t>What important EVENT inspired the French people to rebel?</a:t>
            </a:r>
          </a:p>
          <a:p>
            <a:pPr marL="514350" indent="-514350">
              <a:buFont typeface="+mj-lt"/>
              <a:buAutoNum type="arabicPeriod"/>
            </a:pPr>
            <a:r>
              <a:rPr lang="en-US" dirty="0" smtClean="0"/>
              <a:t>What was the name of the two house legislative body established after the Revolution?</a:t>
            </a:r>
          </a:p>
          <a:p>
            <a:pPr marL="514350" indent="-514350">
              <a:buNone/>
            </a:pPr>
            <a:r>
              <a:rPr lang="en-US" b="1" dirty="0" smtClean="0">
                <a:effectLst>
                  <a:outerShdw blurRad="38100" dist="38100" dir="2700000" algn="tl">
                    <a:srgbClr val="000000">
                      <a:alpha val="43137"/>
                    </a:srgbClr>
                  </a:outerShdw>
                </a:effectLst>
              </a:rPr>
              <a:t>	Bonus: Name the French king and queen who were executed</a:t>
            </a:r>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pPr algn="l"/>
            <a:r>
              <a:rPr lang="en-US" b="1" dirty="0" smtClean="0">
                <a:solidFill>
                  <a:srgbClr val="FF0000"/>
                </a:solidFill>
                <a:effectLst>
                  <a:outerShdw blurRad="38100" dist="38100" dir="2700000" algn="tl">
                    <a:srgbClr val="000000">
                      <a:alpha val="43137"/>
                    </a:srgbClr>
                  </a:outerShdw>
                </a:effectLst>
              </a:rPr>
              <a:t>Return to France</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0" y="685800"/>
            <a:ext cx="9144000" cy="6172200"/>
          </a:xfrm>
        </p:spPr>
        <p:txBody>
          <a:bodyPr>
            <a:normAutofit/>
          </a:bodyPr>
          <a:lstStyle/>
          <a:p>
            <a:r>
              <a:rPr lang="en-US" sz="3400" dirty="0" smtClean="0"/>
              <a:t>Shortly after Napoleon’s </a:t>
            </a:r>
          </a:p>
          <a:p>
            <a:pPr>
              <a:buNone/>
            </a:pPr>
            <a:r>
              <a:rPr lang="en-US" sz="3400" dirty="0" smtClean="0"/>
              <a:t>	return, a coalition of </a:t>
            </a:r>
          </a:p>
          <a:p>
            <a:pPr>
              <a:buNone/>
            </a:pPr>
            <a:r>
              <a:rPr lang="en-US" sz="3400" dirty="0" smtClean="0"/>
              <a:t>	European countries </a:t>
            </a:r>
          </a:p>
          <a:p>
            <a:pPr>
              <a:buNone/>
            </a:pPr>
            <a:r>
              <a:rPr lang="en-US" sz="3400" dirty="0" smtClean="0"/>
              <a:t>	</a:t>
            </a:r>
            <a:r>
              <a:rPr lang="en-US" sz="3400" b="1" dirty="0" smtClean="0">
                <a:solidFill>
                  <a:srgbClr val="FF0000"/>
                </a:solidFill>
                <a:effectLst>
                  <a:outerShdw blurRad="38100" dist="38100" dir="2700000" algn="tl">
                    <a:srgbClr val="000000">
                      <a:alpha val="43137"/>
                    </a:srgbClr>
                  </a:outerShdw>
                </a:effectLst>
              </a:rPr>
              <a:t>overthrow him</a:t>
            </a:r>
          </a:p>
          <a:p>
            <a:r>
              <a:rPr lang="en-US" sz="3400" dirty="0" smtClean="0"/>
              <a:t>This coalition, led by </a:t>
            </a:r>
            <a:r>
              <a:rPr lang="en-US" sz="3400" b="1" dirty="0" smtClean="0">
                <a:solidFill>
                  <a:srgbClr val="FF0000"/>
                </a:solidFill>
                <a:effectLst>
                  <a:outerShdw blurRad="38100" dist="38100" dir="2700000" algn="tl">
                    <a:srgbClr val="000000">
                      <a:alpha val="43137"/>
                    </a:srgbClr>
                  </a:outerShdw>
                </a:effectLst>
              </a:rPr>
              <a:t>England</a:t>
            </a:r>
            <a:r>
              <a:rPr lang="en-US" sz="3400" dirty="0" smtClean="0"/>
              <a:t>, Russia, Austria, and Sweden capture both Paris and Napoleon</a:t>
            </a:r>
          </a:p>
          <a:p>
            <a:r>
              <a:rPr lang="en-US" sz="3400" dirty="0" smtClean="0"/>
              <a:t>Napoleon is forced to </a:t>
            </a:r>
            <a:r>
              <a:rPr lang="en-US" sz="3400" b="1" dirty="0" smtClean="0">
                <a:solidFill>
                  <a:srgbClr val="FF0000"/>
                </a:solidFill>
                <a:effectLst>
                  <a:outerShdw blurRad="38100" dist="38100" dir="2700000" algn="tl">
                    <a:srgbClr val="000000">
                      <a:alpha val="43137"/>
                    </a:srgbClr>
                  </a:outerShdw>
                </a:effectLst>
              </a:rPr>
              <a:t>abdicate </a:t>
            </a:r>
            <a:r>
              <a:rPr lang="en-US" sz="3400" dirty="0" smtClean="0"/>
              <a:t>his thrown on April 11, 1814</a:t>
            </a:r>
          </a:p>
          <a:p>
            <a:r>
              <a:rPr lang="en-US" sz="3400" dirty="0" smtClean="0"/>
              <a:t>He is exiled to the island of </a:t>
            </a:r>
            <a:r>
              <a:rPr lang="en-US" sz="3400" b="1" dirty="0" smtClean="0">
                <a:solidFill>
                  <a:srgbClr val="FF0000"/>
                </a:solidFill>
                <a:effectLst>
                  <a:outerShdw blurRad="38100" dist="38100" dir="2700000" algn="tl">
                    <a:srgbClr val="000000">
                      <a:alpha val="43137"/>
                    </a:srgbClr>
                  </a:outerShdw>
                </a:effectLst>
              </a:rPr>
              <a:t>Elba</a:t>
            </a:r>
            <a:r>
              <a:rPr lang="en-US" sz="3400" dirty="0" smtClean="0"/>
              <a:t> in the Mediterranean </a:t>
            </a:r>
            <a:endParaRPr lang="en-US" sz="3400" dirty="0"/>
          </a:p>
        </p:txBody>
      </p:sp>
      <p:pic>
        <p:nvPicPr>
          <p:cNvPr id="5" name="Content Placeholder 4" descr="Elba.jpg"/>
          <p:cNvPicPr>
            <a:picLocks noGrp="1" noChangeAspect="1"/>
          </p:cNvPicPr>
          <p:nvPr>
            <p:ph sz="half" idx="2"/>
          </p:nvPr>
        </p:nvPicPr>
        <p:blipFill>
          <a:blip r:embed="rId2" cstate="print"/>
          <a:stretch>
            <a:fillRect/>
          </a:stretch>
        </p:blipFill>
        <p:spPr>
          <a:xfrm>
            <a:off x="4911436" y="0"/>
            <a:ext cx="4232564" cy="2971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r"/>
            <a:r>
              <a:rPr lang="en-US" b="1" dirty="0" smtClean="0">
                <a:solidFill>
                  <a:srgbClr val="FF0000"/>
                </a:solidFill>
                <a:effectLst>
                  <a:outerShdw blurRad="38100" dist="38100" dir="2700000" algn="tl">
                    <a:srgbClr val="000000">
                      <a:alpha val="43137"/>
                    </a:srgbClr>
                  </a:outerShdw>
                </a:effectLst>
              </a:rPr>
              <a:t>Hundred Days</a:t>
            </a:r>
            <a:endParaRPr lang="en-US" b="1" dirty="0">
              <a:solidFill>
                <a:srgbClr val="FF0000"/>
              </a:solidFill>
              <a:effectLst>
                <a:outerShdw blurRad="38100" dist="38100" dir="2700000" algn="tl">
                  <a:srgbClr val="000000">
                    <a:alpha val="43137"/>
                  </a:srgbClr>
                </a:outerShdw>
              </a:effectLst>
            </a:endParaRPr>
          </a:p>
        </p:txBody>
      </p:sp>
      <p:pic>
        <p:nvPicPr>
          <p:cNvPr id="5" name="Content Placeholder 4" descr="Waterloo.jpg"/>
          <p:cNvPicPr>
            <a:picLocks noGrp="1" noChangeAspect="1"/>
          </p:cNvPicPr>
          <p:nvPr>
            <p:ph sz="half" idx="1"/>
          </p:nvPr>
        </p:nvPicPr>
        <p:blipFill>
          <a:blip r:embed="rId2" cstate="print"/>
          <a:stretch>
            <a:fillRect/>
          </a:stretch>
        </p:blipFill>
        <p:spPr>
          <a:xfrm>
            <a:off x="0" y="0"/>
            <a:ext cx="3733800" cy="2468033"/>
          </a:xfrm>
        </p:spPr>
      </p:pic>
      <p:sp>
        <p:nvSpPr>
          <p:cNvPr id="4" name="Content Placeholder 3"/>
          <p:cNvSpPr>
            <a:spLocks noGrp="1"/>
          </p:cNvSpPr>
          <p:nvPr>
            <p:ph sz="half" idx="2"/>
          </p:nvPr>
        </p:nvSpPr>
        <p:spPr>
          <a:xfrm>
            <a:off x="0" y="914400"/>
            <a:ext cx="9144000" cy="5943600"/>
          </a:xfrm>
        </p:spPr>
        <p:txBody>
          <a:bodyPr>
            <a:normAutofit/>
          </a:bodyPr>
          <a:lstStyle/>
          <a:p>
            <a:pPr lvl="8"/>
            <a:r>
              <a:rPr lang="en-US" sz="3200" dirty="0" smtClean="0"/>
              <a:t>With the help of his loyalists, </a:t>
            </a:r>
            <a:r>
              <a:rPr lang="en-US" sz="3200" b="1" dirty="0" smtClean="0">
                <a:solidFill>
                  <a:srgbClr val="FF0000"/>
                </a:solidFill>
                <a:effectLst>
                  <a:outerShdw blurRad="38100" dist="38100" dir="2700000" algn="tl">
                    <a:srgbClr val="000000">
                      <a:alpha val="43137"/>
                    </a:srgbClr>
                  </a:outerShdw>
                </a:effectLst>
              </a:rPr>
              <a:t>Napoleon escapes </a:t>
            </a:r>
            <a:r>
              <a:rPr lang="en-US" sz="3200" dirty="0" smtClean="0"/>
              <a:t>Elba a year later</a:t>
            </a:r>
          </a:p>
          <a:p>
            <a:r>
              <a:rPr lang="en-US" sz="3200" dirty="0" smtClean="0"/>
              <a:t>Establishes himself again as the </a:t>
            </a:r>
            <a:r>
              <a:rPr lang="en-US" sz="3200" b="1" dirty="0" smtClean="0">
                <a:solidFill>
                  <a:srgbClr val="FF0000"/>
                </a:solidFill>
                <a:effectLst>
                  <a:outerShdw blurRad="38100" dist="38100" dir="2700000" algn="tl">
                    <a:srgbClr val="000000">
                      <a:alpha val="43137"/>
                    </a:srgbClr>
                  </a:outerShdw>
                </a:effectLst>
              </a:rPr>
              <a:t>ruler of France</a:t>
            </a:r>
          </a:p>
          <a:p>
            <a:r>
              <a:rPr lang="en-US" sz="3200" dirty="0" smtClean="0"/>
              <a:t>Again, a coalition of nations forms to stop Napoleon</a:t>
            </a:r>
          </a:p>
          <a:p>
            <a:r>
              <a:rPr lang="en-US" sz="3200" dirty="0" smtClean="0"/>
              <a:t>On June 18, 1815, Napoleon is </a:t>
            </a:r>
          </a:p>
          <a:p>
            <a:pPr>
              <a:buNone/>
            </a:pPr>
            <a:r>
              <a:rPr lang="en-US" sz="3200" dirty="0" smtClean="0"/>
              <a:t>	defeated for the final time at the</a:t>
            </a:r>
          </a:p>
          <a:p>
            <a:pPr>
              <a:buNone/>
            </a:pPr>
            <a:r>
              <a:rPr lang="en-US" sz="3200" dirty="0" smtClean="0"/>
              <a:t>	</a:t>
            </a:r>
            <a:r>
              <a:rPr lang="en-US" sz="3200" b="1" dirty="0" smtClean="0">
                <a:solidFill>
                  <a:srgbClr val="FF0000"/>
                </a:solidFill>
                <a:effectLst>
                  <a:outerShdw blurRad="38100" dist="38100" dir="2700000" algn="tl">
                    <a:srgbClr val="000000">
                      <a:alpha val="43137"/>
                    </a:srgbClr>
                  </a:outerShdw>
                </a:effectLst>
              </a:rPr>
              <a:t>Battle of Waterloo </a:t>
            </a:r>
            <a:r>
              <a:rPr lang="en-US" sz="3200" dirty="0" smtClean="0"/>
              <a:t>by the </a:t>
            </a:r>
          </a:p>
          <a:p>
            <a:pPr>
              <a:buNone/>
            </a:pPr>
            <a:r>
              <a:rPr lang="en-US" sz="3200" dirty="0" smtClean="0"/>
              <a:t>	English commander </a:t>
            </a:r>
            <a:r>
              <a:rPr lang="en-US" sz="3200" b="1" dirty="0" smtClean="0">
                <a:solidFill>
                  <a:srgbClr val="FF0000"/>
                </a:solidFill>
                <a:effectLst>
                  <a:outerShdw blurRad="38100" dist="38100" dir="2700000" algn="tl">
                    <a:srgbClr val="000000">
                      <a:alpha val="43137"/>
                    </a:srgbClr>
                  </a:outerShdw>
                </a:effectLst>
              </a:rPr>
              <a:t>Wellington</a:t>
            </a:r>
          </a:p>
          <a:p>
            <a:r>
              <a:rPr lang="en-US" sz="3200" dirty="0" smtClean="0"/>
              <a:t>Napoleon is exiled to </a:t>
            </a:r>
            <a:r>
              <a:rPr lang="en-US" sz="3200" b="1" dirty="0" smtClean="0">
                <a:solidFill>
                  <a:srgbClr val="FF0000"/>
                </a:solidFill>
                <a:effectLst>
                  <a:outerShdw blurRad="38100" dist="38100" dir="2700000" algn="tl">
                    <a:srgbClr val="000000">
                      <a:alpha val="43137"/>
                    </a:srgbClr>
                  </a:outerShdw>
                </a:effectLst>
              </a:rPr>
              <a:t>St. Helena</a:t>
            </a:r>
            <a:endParaRPr lang="en-US" sz="3200" b="1" dirty="0">
              <a:solidFill>
                <a:srgbClr val="FF0000"/>
              </a:solidFill>
              <a:effectLst>
                <a:outerShdw blurRad="38100" dist="38100" dir="2700000" algn="tl">
                  <a:srgbClr val="000000">
                    <a:alpha val="43137"/>
                  </a:srgbClr>
                </a:outerShdw>
              </a:effectLst>
            </a:endParaRPr>
          </a:p>
        </p:txBody>
      </p:sp>
      <p:pic>
        <p:nvPicPr>
          <p:cNvPr id="6" name="Picture 5" descr="Wellington.jpg"/>
          <p:cNvPicPr>
            <a:picLocks noChangeAspect="1"/>
          </p:cNvPicPr>
          <p:nvPr/>
        </p:nvPicPr>
        <p:blipFill>
          <a:blip r:embed="rId3" cstate="print"/>
          <a:stretch>
            <a:fillRect/>
          </a:stretch>
        </p:blipFill>
        <p:spPr>
          <a:xfrm>
            <a:off x="5876365" y="3657600"/>
            <a:ext cx="3267635"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linds(horizontal)">
                                      <p:cBhvr>
                                        <p:cTn id="25" dur="500"/>
                                        <p:tgtEl>
                                          <p:spTgt spid="4">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linds(horizontal)">
                                      <p:cBhvr>
                                        <p:cTn id="28" dur="500"/>
                                        <p:tgtEl>
                                          <p:spTgt spid="4">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blinds(horizontal)">
                                      <p:cBhvr>
                                        <p:cTn id="31" dur="500"/>
                                        <p:tgtEl>
                                          <p:spTgt spid="4">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blinds(horizontal)">
                                      <p:cBhvr>
                                        <p:cTn id="3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Effects of Napoleon and the Revolution</a:t>
            </a:r>
            <a:endParaRPr lang="en-US" dirty="0"/>
          </a:p>
        </p:txBody>
      </p:sp>
      <p:sp>
        <p:nvSpPr>
          <p:cNvPr id="3" name="Content Placeholder 2"/>
          <p:cNvSpPr>
            <a:spLocks noGrp="1"/>
          </p:cNvSpPr>
          <p:nvPr>
            <p:ph sz="half" idx="1"/>
          </p:nvPr>
        </p:nvSpPr>
        <p:spPr>
          <a:xfrm>
            <a:off x="0" y="609600"/>
            <a:ext cx="9144000" cy="6248400"/>
          </a:xfrm>
        </p:spPr>
        <p:txBody>
          <a:bodyPr>
            <a:normAutofit/>
          </a:bodyPr>
          <a:lstStyle/>
          <a:p>
            <a:r>
              <a:rPr lang="en-US" sz="3400" b="1" dirty="0" smtClean="0">
                <a:solidFill>
                  <a:srgbClr val="FF0000"/>
                </a:solidFill>
                <a:effectLst>
                  <a:outerShdw blurRad="38100" dist="38100" dir="2700000" algn="tl">
                    <a:srgbClr val="000000">
                      <a:alpha val="43137"/>
                    </a:srgbClr>
                  </a:outerShdw>
                </a:effectLst>
              </a:rPr>
              <a:t>Congress of Vienna </a:t>
            </a:r>
            <a:r>
              <a:rPr lang="en-US" sz="3400" dirty="0" smtClean="0"/>
              <a:t>– </a:t>
            </a:r>
            <a:r>
              <a:rPr lang="en-US" sz="3400" dirty="0" smtClean="0"/>
              <a:t>Led by </a:t>
            </a:r>
            <a:r>
              <a:rPr lang="en-US" sz="3400" b="1" dirty="0" smtClean="0">
                <a:solidFill>
                  <a:srgbClr val="FF0000"/>
                </a:solidFill>
                <a:effectLst>
                  <a:outerShdw blurRad="38100" dist="38100" dir="2700000" algn="tl">
                    <a:srgbClr val="000000">
                      <a:alpha val="43137"/>
                    </a:srgbClr>
                  </a:outerShdw>
                </a:effectLst>
              </a:rPr>
              <a:t>Prince Metternich</a:t>
            </a:r>
            <a:r>
              <a:rPr lang="en-US" sz="3400" dirty="0" smtClean="0"/>
              <a:t>, European </a:t>
            </a:r>
            <a:r>
              <a:rPr lang="en-US" sz="3400" dirty="0" smtClean="0"/>
              <a:t>nations meet in Austria for 2 reasons:</a:t>
            </a:r>
          </a:p>
          <a:p>
            <a:pPr marL="514350" indent="-514350">
              <a:buFont typeface="+mj-lt"/>
              <a:buAutoNum type="arabicPeriod"/>
            </a:pPr>
            <a:r>
              <a:rPr lang="en-US" sz="3400" b="1" dirty="0" smtClean="0">
                <a:solidFill>
                  <a:srgbClr val="FF0000"/>
                </a:solidFill>
                <a:effectLst>
                  <a:outerShdw blurRad="38100" dist="38100" dir="2700000" algn="tl">
                    <a:srgbClr val="000000">
                      <a:alpha val="43137"/>
                    </a:srgbClr>
                  </a:outerShdw>
                </a:effectLst>
              </a:rPr>
              <a:t>Protect the system of </a:t>
            </a:r>
          </a:p>
          <a:p>
            <a:pPr marL="514350" indent="-514350">
              <a:buNone/>
            </a:pPr>
            <a:r>
              <a:rPr lang="en-US" sz="3400" b="1" dirty="0" smtClean="0">
                <a:solidFill>
                  <a:srgbClr val="FF0000"/>
                </a:solidFill>
                <a:effectLst>
                  <a:outerShdw blurRad="38100" dist="38100" dir="2700000" algn="tl">
                    <a:srgbClr val="000000">
                      <a:alpha val="43137"/>
                    </a:srgbClr>
                  </a:outerShdw>
                </a:effectLst>
              </a:rPr>
              <a:t>	monarchy </a:t>
            </a:r>
            <a:r>
              <a:rPr lang="en-US" sz="3400" dirty="0" smtClean="0"/>
              <a:t>– ensure that </a:t>
            </a:r>
          </a:p>
          <a:p>
            <a:pPr marL="514350" indent="-514350">
              <a:buNone/>
            </a:pPr>
            <a:r>
              <a:rPr lang="en-US" sz="3400" dirty="0" smtClean="0"/>
              <a:t>	the democratic ideas of the </a:t>
            </a:r>
          </a:p>
          <a:p>
            <a:pPr marL="514350" indent="-514350">
              <a:buNone/>
            </a:pPr>
            <a:r>
              <a:rPr lang="en-US" sz="3400" dirty="0" smtClean="0"/>
              <a:t>	Revolution don’t continue</a:t>
            </a:r>
          </a:p>
          <a:p>
            <a:pPr marL="514350" indent="-514350">
              <a:buAutoNum type="arabicPeriod" startAt="2"/>
            </a:pPr>
            <a:r>
              <a:rPr lang="en-US" sz="3400" dirty="0" smtClean="0"/>
              <a:t>Create a </a:t>
            </a:r>
            <a:r>
              <a:rPr lang="en-US" sz="3400" b="1" dirty="0" smtClean="0">
                <a:solidFill>
                  <a:srgbClr val="FF0000"/>
                </a:solidFill>
                <a:effectLst>
                  <a:outerShdw blurRad="38100" dist="38100" dir="2700000" algn="tl">
                    <a:srgbClr val="000000">
                      <a:alpha val="43137"/>
                    </a:srgbClr>
                  </a:outerShdw>
                </a:effectLst>
              </a:rPr>
              <a:t>Balance of Power </a:t>
            </a:r>
          </a:p>
          <a:p>
            <a:pPr marL="514350" indent="-514350">
              <a:buNone/>
            </a:pPr>
            <a:r>
              <a:rPr lang="en-US" sz="3400" b="1" dirty="0" smtClean="0">
                <a:solidFill>
                  <a:srgbClr val="FF0000"/>
                </a:solidFill>
                <a:effectLst>
                  <a:outerShdw blurRad="38100" dist="38100" dir="2700000" algn="tl">
                    <a:srgbClr val="000000">
                      <a:alpha val="43137"/>
                    </a:srgbClr>
                  </a:outerShdw>
                </a:effectLst>
              </a:rPr>
              <a:t>	</a:t>
            </a:r>
            <a:r>
              <a:rPr lang="en-US" sz="3400" dirty="0" smtClean="0"/>
              <a:t>– no one country can </a:t>
            </a:r>
          </a:p>
          <a:p>
            <a:pPr marL="514350" indent="-514350">
              <a:buNone/>
            </a:pPr>
            <a:r>
              <a:rPr lang="en-US" sz="3400" dirty="0" smtClean="0"/>
              <a:t>	become too powerful</a:t>
            </a:r>
          </a:p>
        </p:txBody>
      </p:sp>
      <p:pic>
        <p:nvPicPr>
          <p:cNvPr id="5" name="Content Placeholder 4" descr="Emperor Napoleon.jpg"/>
          <p:cNvPicPr>
            <a:picLocks noGrp="1" noChangeAspect="1"/>
          </p:cNvPicPr>
          <p:nvPr>
            <p:ph sz="half" idx="2"/>
          </p:nvPr>
        </p:nvPicPr>
        <p:blipFill>
          <a:blip r:embed="rId2" cstate="print"/>
          <a:stretch>
            <a:fillRect/>
          </a:stretch>
        </p:blipFill>
        <p:spPr>
          <a:xfrm>
            <a:off x="5410200" y="1752600"/>
            <a:ext cx="3733800" cy="418365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Effects of the Congress of Vienna</a:t>
            </a:r>
            <a:endParaRPr lang="en-US" b="1" dirty="0">
              <a:solidFill>
                <a:srgbClr val="FF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0" y="1295400"/>
            <a:ext cx="9144000" cy="5562600"/>
          </a:xfrm>
        </p:spPr>
        <p:txBody>
          <a:bodyPr>
            <a:normAutofit/>
          </a:bodyPr>
          <a:lstStyle/>
          <a:p>
            <a:r>
              <a:rPr lang="en-US" sz="3400" dirty="0" smtClean="0"/>
              <a:t>Two political schools of thought established:</a:t>
            </a:r>
          </a:p>
          <a:p>
            <a:pPr marL="514350" indent="-514350">
              <a:buFont typeface="+mj-lt"/>
              <a:buAutoNum type="arabicPeriod"/>
            </a:pPr>
            <a:r>
              <a:rPr lang="en-US" sz="3400" b="1" dirty="0" smtClean="0">
                <a:solidFill>
                  <a:srgbClr val="FF0000"/>
                </a:solidFill>
                <a:effectLst>
                  <a:outerShdw blurRad="38100" dist="38100" dir="2700000" algn="tl">
                    <a:srgbClr val="000000">
                      <a:alpha val="43137"/>
                    </a:srgbClr>
                  </a:outerShdw>
                </a:effectLst>
              </a:rPr>
              <a:t>Liberalism</a:t>
            </a:r>
            <a:r>
              <a:rPr lang="en-US" sz="3400" dirty="0" smtClean="0"/>
              <a:t> – Supporters of </a:t>
            </a:r>
            <a:r>
              <a:rPr lang="en-US" sz="3400" b="1" dirty="0" smtClean="0">
                <a:solidFill>
                  <a:srgbClr val="FF0000"/>
                </a:solidFill>
                <a:effectLst>
                  <a:outerShdw blurRad="38100" dist="38100" dir="2700000" algn="tl">
                    <a:srgbClr val="000000">
                      <a:alpha val="43137"/>
                    </a:srgbClr>
                  </a:outerShdw>
                </a:effectLst>
              </a:rPr>
              <a:t>new ideas</a:t>
            </a:r>
            <a:r>
              <a:rPr lang="en-US" sz="3400" dirty="0" smtClean="0"/>
              <a:t>, reforms, democratic ideas, and freedom</a:t>
            </a:r>
          </a:p>
          <a:p>
            <a:pPr marL="514350" indent="-514350">
              <a:buFont typeface="+mj-lt"/>
              <a:buAutoNum type="arabicPeriod"/>
            </a:pPr>
            <a:r>
              <a:rPr lang="en-US" sz="3400" b="1" dirty="0" smtClean="0">
                <a:solidFill>
                  <a:srgbClr val="FF0000"/>
                </a:solidFill>
                <a:effectLst>
                  <a:outerShdw blurRad="38100" dist="38100" dir="2700000" algn="tl">
                    <a:srgbClr val="000000">
                      <a:alpha val="43137"/>
                    </a:srgbClr>
                  </a:outerShdw>
                </a:effectLst>
              </a:rPr>
              <a:t>Conservatism</a:t>
            </a:r>
            <a:r>
              <a:rPr lang="en-US" sz="3400" dirty="0" smtClean="0"/>
              <a:t> – Supporters of traditional monarchies, stability and order</a:t>
            </a:r>
            <a:endParaRPr lang="en-US"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0000"/>
                </a:solidFill>
                <a:effectLst>
                  <a:outerShdw blurRad="38100" dist="38100" dir="2700000" algn="tl">
                    <a:srgbClr val="000000">
                      <a:alpha val="43137"/>
                    </a:srgbClr>
                  </a:outerShdw>
                </a:effectLst>
              </a:rPr>
              <a:t>Legacy and Lasting Effects</a:t>
            </a:r>
            <a:endParaRPr lang="en-US" b="1" dirty="0">
              <a:solidFill>
                <a:srgbClr val="FF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0" y="990600"/>
            <a:ext cx="9144000" cy="5867400"/>
          </a:xfrm>
        </p:spPr>
        <p:txBody>
          <a:bodyPr>
            <a:normAutofit/>
          </a:bodyPr>
          <a:lstStyle/>
          <a:p>
            <a:r>
              <a:rPr lang="en-US" sz="3400" dirty="0" smtClean="0"/>
              <a:t>Rise in </a:t>
            </a:r>
            <a:r>
              <a:rPr lang="en-US" sz="3400" b="1" dirty="0" smtClean="0">
                <a:solidFill>
                  <a:srgbClr val="FF0000"/>
                </a:solidFill>
                <a:effectLst>
                  <a:outerShdw blurRad="38100" dist="38100" dir="2700000" algn="tl">
                    <a:srgbClr val="000000">
                      <a:alpha val="43137"/>
                    </a:srgbClr>
                  </a:outerShdw>
                </a:effectLst>
              </a:rPr>
              <a:t>Nationalism</a:t>
            </a:r>
            <a:r>
              <a:rPr lang="en-US" sz="3400" dirty="0" smtClean="0">
                <a:effectLst>
                  <a:outerShdw blurRad="38100" dist="38100" dir="2700000" algn="tl">
                    <a:srgbClr val="000000">
                      <a:alpha val="43137"/>
                    </a:srgbClr>
                  </a:outerShdw>
                </a:effectLst>
              </a:rPr>
              <a:t> </a:t>
            </a:r>
            <a:r>
              <a:rPr lang="en-US" sz="3400" dirty="0" smtClean="0"/>
              <a:t>during the 1800s – excessive </a:t>
            </a:r>
            <a:r>
              <a:rPr lang="en-US" sz="3400" b="1" dirty="0" smtClean="0">
                <a:solidFill>
                  <a:srgbClr val="FF0000"/>
                </a:solidFill>
                <a:effectLst>
                  <a:outerShdw blurRad="38100" dist="38100" dir="2700000" algn="tl">
                    <a:srgbClr val="000000">
                      <a:alpha val="43137"/>
                    </a:srgbClr>
                  </a:outerShdw>
                </a:effectLst>
              </a:rPr>
              <a:t>pride and loyalty </a:t>
            </a:r>
            <a:r>
              <a:rPr lang="en-US" sz="3400" dirty="0" smtClean="0"/>
              <a:t>in one’s country</a:t>
            </a:r>
          </a:p>
          <a:p>
            <a:r>
              <a:rPr lang="en-US" sz="3400" dirty="0" smtClean="0"/>
              <a:t>Italy – unified into a country under the nationalist leadership of Count </a:t>
            </a:r>
            <a:r>
              <a:rPr lang="en-US" sz="3400" b="1" dirty="0" smtClean="0">
                <a:solidFill>
                  <a:srgbClr val="FF0000"/>
                </a:solidFill>
                <a:effectLst>
                  <a:outerShdw blurRad="38100" dist="38100" dir="2700000" algn="tl">
                    <a:srgbClr val="000000">
                      <a:alpha val="43137"/>
                    </a:srgbClr>
                  </a:outerShdw>
                </a:effectLst>
              </a:rPr>
              <a:t>Cavour</a:t>
            </a:r>
            <a:r>
              <a:rPr lang="en-US" sz="3400" dirty="0" smtClean="0"/>
              <a:t> and </a:t>
            </a:r>
            <a:r>
              <a:rPr lang="en-US" sz="3400" b="1" dirty="0" err="1" smtClean="0">
                <a:solidFill>
                  <a:srgbClr val="FF0000"/>
                </a:solidFill>
                <a:effectLst>
                  <a:outerShdw blurRad="38100" dist="38100" dir="2700000" algn="tl">
                    <a:srgbClr val="000000">
                      <a:alpha val="43137"/>
                    </a:srgbClr>
                  </a:outerShdw>
                </a:effectLst>
              </a:rPr>
              <a:t>Girabaldi</a:t>
            </a:r>
            <a:endParaRPr lang="en-US" sz="3400" b="1" dirty="0" smtClean="0">
              <a:solidFill>
                <a:srgbClr val="FF0000"/>
              </a:solidFill>
              <a:effectLst>
                <a:outerShdw blurRad="38100" dist="38100" dir="2700000" algn="tl">
                  <a:srgbClr val="000000">
                    <a:alpha val="43137"/>
                  </a:srgbClr>
                </a:outerShdw>
              </a:effectLst>
            </a:endParaRPr>
          </a:p>
          <a:p>
            <a:r>
              <a:rPr lang="en-US" sz="3400" dirty="0" smtClean="0"/>
              <a:t>Prussia – </a:t>
            </a:r>
            <a:r>
              <a:rPr lang="en-US" sz="3400" b="1" dirty="0" smtClean="0">
                <a:solidFill>
                  <a:srgbClr val="FF0000"/>
                </a:solidFill>
                <a:effectLst>
                  <a:outerShdw blurRad="38100" dist="38100" dir="2700000" algn="tl">
                    <a:srgbClr val="000000">
                      <a:alpha val="43137"/>
                    </a:srgbClr>
                  </a:outerShdw>
                </a:effectLst>
              </a:rPr>
              <a:t>Otto von Bismarck </a:t>
            </a:r>
            <a:r>
              <a:rPr lang="en-US" sz="3400" dirty="0" smtClean="0"/>
              <a:t>unified the Prussian states into the country of </a:t>
            </a:r>
            <a:r>
              <a:rPr lang="en-US" sz="3400" b="1" dirty="0" smtClean="0">
                <a:solidFill>
                  <a:srgbClr val="FF0000"/>
                </a:solidFill>
                <a:effectLst>
                  <a:outerShdw blurRad="38100" dist="38100" dir="2700000" algn="tl">
                    <a:srgbClr val="000000">
                      <a:alpha val="43137"/>
                    </a:srgbClr>
                  </a:outerShdw>
                </a:effectLst>
              </a:rPr>
              <a:t>Germany</a:t>
            </a:r>
          </a:p>
          <a:p>
            <a:r>
              <a:rPr lang="en-US" sz="3400" dirty="0" smtClean="0"/>
              <a:t>Establishment of the </a:t>
            </a:r>
            <a:r>
              <a:rPr lang="en-US" sz="3400" b="1" dirty="0" smtClean="0">
                <a:solidFill>
                  <a:srgbClr val="FF0000"/>
                </a:solidFill>
                <a:effectLst>
                  <a:outerShdw blurRad="38100" dist="38100" dir="2700000" algn="tl">
                    <a:srgbClr val="000000">
                      <a:alpha val="43137"/>
                    </a:srgbClr>
                  </a:outerShdw>
                </a:effectLst>
              </a:rPr>
              <a:t>“Realpolitik” </a:t>
            </a:r>
            <a:r>
              <a:rPr lang="en-US" sz="3400" dirty="0" smtClean="0"/>
              <a:t>– </a:t>
            </a:r>
            <a:r>
              <a:rPr lang="en-US" sz="3400" dirty="0" smtClean="0"/>
              <a:t>Bismarck’s political </a:t>
            </a:r>
            <a:r>
              <a:rPr lang="en-US" sz="3400" dirty="0" smtClean="0"/>
              <a:t>idea that a nation should use </a:t>
            </a:r>
            <a:r>
              <a:rPr lang="en-US" sz="3400" b="1" dirty="0" smtClean="0">
                <a:solidFill>
                  <a:srgbClr val="FF0000"/>
                </a:solidFill>
                <a:effectLst>
                  <a:outerShdw blurRad="38100" dist="38100" dir="2700000" algn="tl">
                    <a:srgbClr val="000000">
                      <a:alpha val="43137"/>
                    </a:srgbClr>
                  </a:outerShdw>
                </a:effectLst>
              </a:rPr>
              <a:t>any means necessary</a:t>
            </a:r>
            <a:r>
              <a:rPr lang="en-US" sz="3400" dirty="0" smtClean="0"/>
              <a:t> to pursue its goals</a:t>
            </a:r>
            <a:endParaRPr lang="en-US"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2133600"/>
          </a:xfrm>
        </p:spPr>
        <p:txBody>
          <a:bodyPr>
            <a:normAutofit/>
          </a:bodyPr>
          <a:lstStyle/>
          <a:p>
            <a:r>
              <a:rPr lang="en-US" sz="6000" b="1" dirty="0" smtClean="0">
                <a:solidFill>
                  <a:srgbClr val="FF0000"/>
                </a:solidFill>
                <a:effectLst>
                  <a:outerShdw blurRad="38100" dist="38100" dir="2700000" algn="tl">
                    <a:srgbClr val="000000">
                      <a:alpha val="43137"/>
                    </a:srgbClr>
                  </a:outerShdw>
                </a:effectLst>
              </a:rPr>
              <a:t>Napoleonic</a:t>
            </a:r>
            <a:r>
              <a:rPr lang="en-US" sz="6000" dirty="0" smtClean="0"/>
              <a:t> </a:t>
            </a:r>
            <a:r>
              <a:rPr lang="en-US" sz="6000" b="1" dirty="0" smtClean="0">
                <a:effectLst>
                  <a:outerShdw blurRad="38100" dist="38100" dir="2700000" algn="tl">
                    <a:srgbClr val="000000">
                      <a:alpha val="43137"/>
                    </a:srgbClr>
                  </a:outerShdw>
                </a:effectLst>
              </a:rPr>
              <a:t>Era</a:t>
            </a:r>
            <a:r>
              <a:rPr lang="en-US" sz="6000" b="1" dirty="0">
                <a:effectLst>
                  <a:outerShdw blurRad="38100" dist="38100" dir="2700000" algn="tl">
                    <a:srgbClr val="000000">
                      <a:alpha val="43137"/>
                    </a:srgbClr>
                  </a:outerShdw>
                </a:effectLst>
              </a:rPr>
              <a:t/>
            </a:r>
            <a:br>
              <a:rPr lang="en-US" sz="6000" b="1" dirty="0">
                <a:effectLst>
                  <a:outerShdw blurRad="38100" dist="38100" dir="2700000" algn="tl">
                    <a:srgbClr val="000000">
                      <a:alpha val="43137"/>
                    </a:srgbClr>
                  </a:outerShdw>
                </a:effectLst>
              </a:rPr>
            </a:br>
            <a:r>
              <a:rPr lang="en-US" b="1" dirty="0" smtClean="0">
                <a:solidFill>
                  <a:srgbClr val="1806FE"/>
                </a:solidFill>
                <a:latin typeface="Times New Roman" pitchFamily="18" charset="0"/>
              </a:rPr>
              <a:t>(1799-1815)</a:t>
            </a:r>
            <a:endParaRPr lang="en-US" b="1" dirty="0">
              <a:solidFill>
                <a:schemeClr val="accent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1981200"/>
            <a:ext cx="9144000" cy="1600200"/>
          </a:xfrm>
        </p:spPr>
        <p:txBody>
          <a:bodyPr/>
          <a:lstStyle/>
          <a:p>
            <a:r>
              <a:rPr lang="en-US" b="1" dirty="0" smtClean="0">
                <a:solidFill>
                  <a:srgbClr val="FF0000"/>
                </a:solidFill>
                <a:effectLst>
                  <a:outerShdw blurRad="38100" dist="38100" dir="2700000" algn="tl">
                    <a:srgbClr val="000000">
                      <a:alpha val="43137"/>
                    </a:srgbClr>
                  </a:outerShdw>
                </a:effectLst>
              </a:rPr>
              <a:t>WHII #22</a:t>
            </a:r>
            <a:endParaRPr lang="en-US" b="1" dirty="0">
              <a:solidFill>
                <a:srgbClr val="FF0000"/>
              </a:solidFill>
              <a:effectLst>
                <a:outerShdw blurRad="38100" dist="38100" dir="2700000" algn="tl">
                  <a:srgbClr val="000000">
                    <a:alpha val="43137"/>
                  </a:srgbClr>
                </a:outerShdw>
              </a:effectLst>
            </a:endParaRPr>
          </a:p>
        </p:txBody>
      </p:sp>
      <p:pic>
        <p:nvPicPr>
          <p:cNvPr id="4" name="Picture 3" descr="Napoleon Bonaparte.jpeg"/>
          <p:cNvPicPr>
            <a:picLocks noChangeAspect="1"/>
          </p:cNvPicPr>
          <p:nvPr/>
        </p:nvPicPr>
        <p:blipFill>
          <a:blip r:embed="rId2" cstate="print"/>
          <a:stretch>
            <a:fillRect/>
          </a:stretch>
        </p:blipFill>
        <p:spPr>
          <a:xfrm>
            <a:off x="2590800" y="2590800"/>
            <a:ext cx="3898900" cy="4267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77000" cy="838200"/>
          </a:xfrm>
        </p:spPr>
        <p:txBody>
          <a:bodyPr/>
          <a:lstStyle/>
          <a:p>
            <a:r>
              <a:rPr lang="en-US" b="1" dirty="0" smtClean="0">
                <a:solidFill>
                  <a:srgbClr val="FF0000"/>
                </a:solidFill>
                <a:effectLst>
                  <a:outerShdw blurRad="38100" dist="38100" dir="2700000" algn="tl">
                    <a:srgbClr val="000000">
                      <a:alpha val="43137"/>
                    </a:srgbClr>
                  </a:outerShdw>
                </a:effectLst>
              </a:rPr>
              <a:t>Napoleon Bonaparte</a:t>
            </a:r>
            <a:endParaRPr lang="en-US"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a:xfrm>
            <a:off x="0" y="609600"/>
            <a:ext cx="5943600" cy="6248400"/>
          </a:xfrm>
        </p:spPr>
        <p:txBody>
          <a:bodyPr>
            <a:normAutofit/>
          </a:bodyPr>
          <a:lstStyle/>
          <a:p>
            <a:r>
              <a:rPr lang="en-US" sz="3200" dirty="0" smtClean="0"/>
              <a:t>Born in </a:t>
            </a:r>
            <a:r>
              <a:rPr lang="en-US" sz="3200" b="1" dirty="0" smtClean="0">
                <a:solidFill>
                  <a:srgbClr val="FF0000"/>
                </a:solidFill>
                <a:effectLst>
                  <a:outerShdw blurRad="38100" dist="38100" dir="2700000" algn="tl">
                    <a:srgbClr val="000000">
                      <a:alpha val="43137"/>
                    </a:srgbClr>
                  </a:outerShdw>
                </a:effectLst>
              </a:rPr>
              <a:t>1769</a:t>
            </a:r>
            <a:r>
              <a:rPr lang="en-US" sz="3200" dirty="0" smtClean="0"/>
              <a:t>, on the island of </a:t>
            </a:r>
            <a:r>
              <a:rPr lang="en-US" sz="3200" b="1" dirty="0" smtClean="0">
                <a:solidFill>
                  <a:srgbClr val="FF0000"/>
                </a:solidFill>
                <a:effectLst>
                  <a:outerShdw blurRad="38100" dist="38100" dir="2700000" algn="tl">
                    <a:srgbClr val="000000">
                      <a:alpha val="43137"/>
                    </a:srgbClr>
                  </a:outerShdw>
                </a:effectLst>
              </a:rPr>
              <a:t>Corsica </a:t>
            </a:r>
            <a:r>
              <a:rPr lang="en-US" sz="3200" dirty="0" smtClean="0"/>
              <a:t>– people are known for their military prowess</a:t>
            </a:r>
          </a:p>
          <a:p>
            <a:r>
              <a:rPr lang="en-US" sz="3200" dirty="0" smtClean="0"/>
              <a:t>Was </a:t>
            </a:r>
            <a:r>
              <a:rPr lang="en-US" sz="3200" b="1" dirty="0" smtClean="0">
                <a:solidFill>
                  <a:srgbClr val="FF0000"/>
                </a:solidFill>
                <a:effectLst>
                  <a:outerShdw blurRad="38100" dist="38100" dir="2700000" algn="tl">
                    <a:srgbClr val="000000">
                      <a:alpha val="43137"/>
                    </a:srgbClr>
                  </a:outerShdw>
                </a:effectLst>
              </a:rPr>
              <a:t>only 20 years old </a:t>
            </a:r>
            <a:r>
              <a:rPr lang="en-US" sz="3200" dirty="0" smtClean="0"/>
              <a:t>when the French Revolution began</a:t>
            </a:r>
          </a:p>
          <a:p>
            <a:r>
              <a:rPr lang="en-US" sz="3200" dirty="0" smtClean="0"/>
              <a:t>Is fresh out of military school when he begins leading the French Army </a:t>
            </a:r>
          </a:p>
          <a:p>
            <a:r>
              <a:rPr lang="en-US" sz="3200" dirty="0" smtClean="0"/>
              <a:t>Early victories in </a:t>
            </a:r>
            <a:r>
              <a:rPr lang="en-US" sz="3200" b="1" dirty="0" smtClean="0">
                <a:solidFill>
                  <a:srgbClr val="FF0000"/>
                </a:solidFill>
                <a:effectLst>
                  <a:outerShdw blurRad="38100" dist="38100" dir="2700000" algn="tl">
                    <a:srgbClr val="000000">
                      <a:alpha val="43137"/>
                    </a:srgbClr>
                  </a:outerShdw>
                </a:effectLst>
              </a:rPr>
              <a:t>Egypt and Italy </a:t>
            </a:r>
            <a:r>
              <a:rPr lang="en-US" sz="3200" dirty="0" smtClean="0"/>
              <a:t>gain him much favor within the revolutionaries and throughout France</a:t>
            </a:r>
          </a:p>
          <a:p>
            <a:endParaRPr lang="en-US" sz="3000" dirty="0" smtClean="0"/>
          </a:p>
          <a:p>
            <a:endParaRPr lang="en-US" sz="3000" dirty="0"/>
          </a:p>
        </p:txBody>
      </p:sp>
      <p:pic>
        <p:nvPicPr>
          <p:cNvPr id="6" name="Content Placeholder 5" descr="Young Napoleon.jpg"/>
          <p:cNvPicPr>
            <a:picLocks noGrp="1" noChangeAspect="1"/>
          </p:cNvPicPr>
          <p:nvPr>
            <p:ph sz="half" idx="2"/>
          </p:nvPr>
        </p:nvPicPr>
        <p:blipFill>
          <a:blip r:embed="rId2" cstate="print"/>
          <a:stretch>
            <a:fillRect/>
          </a:stretch>
        </p:blipFill>
        <p:spPr>
          <a:xfrm>
            <a:off x="6477000" y="0"/>
            <a:ext cx="2667000" cy="3581400"/>
          </a:xfrm>
        </p:spPr>
      </p:pic>
      <p:pic>
        <p:nvPicPr>
          <p:cNvPr id="8" name="Picture 7" descr="Battle of the Pyramids.jpg"/>
          <p:cNvPicPr>
            <a:picLocks noChangeAspect="1"/>
          </p:cNvPicPr>
          <p:nvPr/>
        </p:nvPicPr>
        <p:blipFill>
          <a:blip r:embed="rId3" cstate="print"/>
          <a:stretch>
            <a:fillRect/>
          </a:stretch>
        </p:blipFill>
        <p:spPr>
          <a:xfrm>
            <a:off x="5791200" y="3810000"/>
            <a:ext cx="3352800"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105400" cy="1066800"/>
          </a:xfrm>
        </p:spPr>
        <p:txBody>
          <a:bodyPr/>
          <a:lstStyle/>
          <a:p>
            <a:r>
              <a:rPr lang="en-US" b="1" dirty="0" smtClean="0">
                <a:solidFill>
                  <a:srgbClr val="FF0000"/>
                </a:solidFill>
                <a:effectLst>
                  <a:outerShdw blurRad="38100" dist="38100" dir="2700000" algn="tl">
                    <a:srgbClr val="000000">
                      <a:alpha val="43137"/>
                    </a:srgbClr>
                  </a:outerShdw>
                </a:effectLst>
              </a:rPr>
              <a:t>Military Prowess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0" y="914400"/>
            <a:ext cx="9144000" cy="5943600"/>
          </a:xfrm>
        </p:spPr>
        <p:txBody>
          <a:bodyPr>
            <a:normAutofit/>
          </a:bodyPr>
          <a:lstStyle/>
          <a:p>
            <a:r>
              <a:rPr lang="en-US" sz="3400" dirty="0" smtClean="0"/>
              <a:t>Despite his young age, </a:t>
            </a:r>
          </a:p>
          <a:p>
            <a:pPr>
              <a:buNone/>
            </a:pPr>
            <a:r>
              <a:rPr lang="en-US" sz="3400" dirty="0" smtClean="0"/>
              <a:t>	Napoleon had already </a:t>
            </a:r>
          </a:p>
          <a:p>
            <a:pPr>
              <a:buNone/>
            </a:pPr>
            <a:r>
              <a:rPr lang="en-US" sz="3400" dirty="0" smtClean="0"/>
              <a:t>	become a very </a:t>
            </a:r>
          </a:p>
          <a:p>
            <a:pPr>
              <a:buNone/>
            </a:pPr>
            <a:r>
              <a:rPr lang="en-US" sz="3400" b="1" dirty="0" smtClean="0">
                <a:solidFill>
                  <a:srgbClr val="FF0000"/>
                </a:solidFill>
                <a:effectLst>
                  <a:outerShdw blurRad="38100" dist="38100" dir="2700000" algn="tl">
                    <a:srgbClr val="000000">
                      <a:alpha val="43137"/>
                    </a:srgbClr>
                  </a:outerShdw>
                </a:effectLst>
              </a:rPr>
              <a:t>	accomplished and gifted military leader</a:t>
            </a:r>
          </a:p>
          <a:p>
            <a:r>
              <a:rPr lang="en-US" sz="3400" dirty="0" smtClean="0"/>
              <a:t>France was </a:t>
            </a:r>
            <a:r>
              <a:rPr lang="en-US" sz="3400" b="1" dirty="0" smtClean="0">
                <a:solidFill>
                  <a:srgbClr val="FF0000"/>
                </a:solidFill>
                <a:effectLst>
                  <a:outerShdw blurRad="38100" dist="38100" dir="2700000" algn="tl">
                    <a:srgbClr val="000000">
                      <a:alpha val="43137"/>
                    </a:srgbClr>
                  </a:outerShdw>
                </a:effectLst>
              </a:rPr>
              <a:t>vulnerable to other European countries </a:t>
            </a:r>
            <a:r>
              <a:rPr lang="en-US" sz="3400" dirty="0" smtClean="0"/>
              <a:t>during the revolution and Napoleon’s victories protected France</a:t>
            </a:r>
            <a:endParaRPr lang="en-US" sz="3400" dirty="0" smtClean="0"/>
          </a:p>
          <a:p>
            <a:r>
              <a:rPr lang="en-US" sz="3400" dirty="0" smtClean="0"/>
              <a:t>As a result, he becomes </a:t>
            </a:r>
            <a:r>
              <a:rPr lang="en-US" sz="3400" b="1" dirty="0" smtClean="0">
                <a:solidFill>
                  <a:srgbClr val="FF0000"/>
                </a:solidFill>
                <a:effectLst>
                  <a:outerShdw blurRad="38100" dist="38100" dir="2700000" algn="tl">
                    <a:srgbClr val="000000">
                      <a:alpha val="43137"/>
                    </a:srgbClr>
                  </a:outerShdw>
                </a:effectLst>
              </a:rPr>
              <a:t>commander of all French military forces </a:t>
            </a:r>
            <a:r>
              <a:rPr lang="en-US" sz="3400" dirty="0" smtClean="0"/>
              <a:t>before the age of 30</a:t>
            </a:r>
            <a:endParaRPr lang="en-US" sz="3400" dirty="0"/>
          </a:p>
        </p:txBody>
      </p:sp>
      <p:pic>
        <p:nvPicPr>
          <p:cNvPr id="5" name="Content Placeholder 4" descr="Napoleon in Russia.jpg"/>
          <p:cNvPicPr>
            <a:picLocks noGrp="1" noChangeAspect="1"/>
          </p:cNvPicPr>
          <p:nvPr>
            <p:ph sz="half" idx="2"/>
          </p:nvPr>
        </p:nvPicPr>
        <p:blipFill>
          <a:blip r:embed="rId2" cstate="print"/>
          <a:stretch>
            <a:fillRect/>
          </a:stretch>
        </p:blipFill>
        <p:spPr>
          <a:xfrm>
            <a:off x="5105400" y="0"/>
            <a:ext cx="4038600" cy="2743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ox(i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ox(i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Emperor of France</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0" y="609600"/>
            <a:ext cx="9144000" cy="4830763"/>
          </a:xfrm>
        </p:spPr>
        <p:txBody>
          <a:bodyPr>
            <a:normAutofit/>
          </a:bodyPr>
          <a:lstStyle/>
          <a:p>
            <a:r>
              <a:rPr lang="en-US" sz="3400" dirty="0" smtClean="0"/>
              <a:t>By 1804, Napoleon had overthrown the French constitutional government and was </a:t>
            </a:r>
            <a:r>
              <a:rPr lang="en-US" sz="3400" b="1" dirty="0" smtClean="0">
                <a:solidFill>
                  <a:srgbClr val="FF0000"/>
                </a:solidFill>
                <a:effectLst>
                  <a:outerShdw blurRad="38100" dist="38100" dir="2700000" algn="tl">
                    <a:srgbClr val="000000">
                      <a:alpha val="43137"/>
                    </a:srgbClr>
                  </a:outerShdw>
                </a:effectLst>
              </a:rPr>
              <a:t>crowned Emperor of France</a:t>
            </a:r>
          </a:p>
          <a:p>
            <a:r>
              <a:rPr lang="en-US" sz="3400" dirty="0" smtClean="0"/>
              <a:t>During the coronation, he actually takes the crown from the Pope’s hands and places it on his own head</a:t>
            </a:r>
            <a:endParaRPr lang="en-US" sz="3400" dirty="0"/>
          </a:p>
        </p:txBody>
      </p:sp>
      <p:pic>
        <p:nvPicPr>
          <p:cNvPr id="5" name="Content Placeholder 4" descr="Emperor Napoleon 2.jpg"/>
          <p:cNvPicPr>
            <a:picLocks noGrp="1" noChangeAspect="1"/>
          </p:cNvPicPr>
          <p:nvPr>
            <p:ph sz="half" idx="2"/>
          </p:nvPr>
        </p:nvPicPr>
        <p:blipFill>
          <a:blip r:embed="rId2" cstate="print"/>
          <a:stretch>
            <a:fillRect/>
          </a:stretch>
        </p:blipFill>
        <p:spPr>
          <a:xfrm>
            <a:off x="1676400" y="3810000"/>
            <a:ext cx="5791200" cy="304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14400"/>
          </a:xfrm>
        </p:spPr>
        <p:txBody>
          <a:bodyPr/>
          <a:lstStyle/>
          <a:p>
            <a:pPr algn="l"/>
            <a:r>
              <a:rPr lang="en-US" b="1" dirty="0" smtClean="0">
                <a:solidFill>
                  <a:srgbClr val="FF0000"/>
                </a:solidFill>
                <a:effectLst>
                  <a:outerShdw blurRad="38100" dist="38100" dir="2700000" algn="tl">
                    <a:srgbClr val="000000">
                      <a:alpha val="43137"/>
                    </a:srgbClr>
                  </a:outerShdw>
                </a:effectLst>
              </a:rPr>
              <a:t>Napoleonic Codes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0" y="685800"/>
            <a:ext cx="9144000" cy="6172200"/>
          </a:xfrm>
        </p:spPr>
        <p:txBody>
          <a:bodyPr>
            <a:normAutofit/>
          </a:bodyPr>
          <a:lstStyle/>
          <a:p>
            <a:r>
              <a:rPr lang="en-US" sz="3400" dirty="0" smtClean="0"/>
              <a:t>After Napoleon is crowned </a:t>
            </a:r>
          </a:p>
          <a:p>
            <a:pPr>
              <a:buNone/>
            </a:pPr>
            <a:r>
              <a:rPr lang="en-US" sz="3400" dirty="0" smtClean="0"/>
              <a:t>	emperor, he institutes three </a:t>
            </a:r>
          </a:p>
          <a:p>
            <a:pPr>
              <a:buNone/>
            </a:pPr>
            <a:r>
              <a:rPr lang="en-US" sz="3400" dirty="0" smtClean="0"/>
              <a:t>	important Enlightenment-based </a:t>
            </a:r>
          </a:p>
          <a:p>
            <a:pPr>
              <a:buNone/>
            </a:pPr>
            <a:r>
              <a:rPr lang="en-US" sz="3400" dirty="0" smtClean="0"/>
              <a:t>	laws, known as </a:t>
            </a:r>
            <a:r>
              <a:rPr lang="en-US" sz="3400" b="1" dirty="0" smtClean="0">
                <a:solidFill>
                  <a:srgbClr val="FF0000"/>
                </a:solidFill>
                <a:effectLst>
                  <a:outerShdw blurRad="38100" dist="38100" dir="2700000" algn="tl">
                    <a:srgbClr val="000000">
                      <a:alpha val="43137"/>
                    </a:srgbClr>
                  </a:outerShdw>
                </a:effectLst>
              </a:rPr>
              <a:t>the Napoleonic </a:t>
            </a:r>
          </a:p>
          <a:p>
            <a:pPr>
              <a:buNone/>
            </a:pPr>
            <a:r>
              <a:rPr lang="en-US" sz="3400" b="1" dirty="0" smtClean="0">
                <a:solidFill>
                  <a:srgbClr val="FF0000"/>
                </a:solidFill>
                <a:effectLst>
                  <a:outerShdw blurRad="38100" dist="38100" dir="2700000" algn="tl">
                    <a:srgbClr val="000000">
                      <a:alpha val="43137"/>
                    </a:srgbClr>
                  </a:outerShdw>
                </a:effectLst>
              </a:rPr>
              <a:t>	Codes:</a:t>
            </a:r>
          </a:p>
          <a:p>
            <a:pPr marL="514350" indent="-514350">
              <a:buFont typeface="+mj-lt"/>
              <a:buAutoNum type="arabicPeriod"/>
            </a:pPr>
            <a:r>
              <a:rPr lang="en-US" sz="3400" dirty="0" smtClean="0"/>
              <a:t>All citizens are equal in the </a:t>
            </a:r>
            <a:r>
              <a:rPr lang="en-US" sz="3400" b="1" dirty="0" smtClean="0">
                <a:solidFill>
                  <a:srgbClr val="FF0000"/>
                </a:solidFill>
                <a:effectLst>
                  <a:outerShdw blurRad="38100" dist="38100" dir="2700000" algn="tl">
                    <a:srgbClr val="000000">
                      <a:alpha val="43137"/>
                    </a:srgbClr>
                  </a:outerShdw>
                </a:effectLst>
              </a:rPr>
              <a:t>eyes </a:t>
            </a:r>
          </a:p>
          <a:p>
            <a:pPr marL="514350" indent="-514350">
              <a:buNone/>
            </a:pPr>
            <a:r>
              <a:rPr lang="en-US" sz="3400" b="1" dirty="0" smtClean="0">
                <a:solidFill>
                  <a:srgbClr val="FF0000"/>
                </a:solidFill>
                <a:effectLst>
                  <a:outerShdw blurRad="38100" dist="38100" dir="2700000" algn="tl">
                    <a:srgbClr val="000000">
                      <a:alpha val="43137"/>
                    </a:srgbClr>
                  </a:outerShdw>
                </a:effectLst>
              </a:rPr>
              <a:t>	of the law</a:t>
            </a:r>
          </a:p>
          <a:p>
            <a:pPr marL="514350" indent="-514350">
              <a:buNone/>
            </a:pPr>
            <a:r>
              <a:rPr lang="en-US" sz="3400" dirty="0" smtClean="0"/>
              <a:t>2.	Religious </a:t>
            </a:r>
            <a:r>
              <a:rPr lang="en-US" sz="3400" b="1" dirty="0" smtClean="0">
                <a:solidFill>
                  <a:srgbClr val="FF0000"/>
                </a:solidFill>
                <a:effectLst>
                  <a:outerShdw blurRad="38100" dist="38100" dir="2700000" algn="tl">
                    <a:srgbClr val="000000">
                      <a:alpha val="43137"/>
                    </a:srgbClr>
                  </a:outerShdw>
                </a:effectLst>
              </a:rPr>
              <a:t>tolerance</a:t>
            </a:r>
          </a:p>
          <a:p>
            <a:pPr marL="514350" indent="-514350">
              <a:buNone/>
            </a:pPr>
            <a:r>
              <a:rPr lang="en-US" sz="3400" dirty="0" smtClean="0"/>
              <a:t>3.	Advancement is based on </a:t>
            </a:r>
            <a:r>
              <a:rPr lang="en-US" sz="3400" b="1" dirty="0" smtClean="0">
                <a:solidFill>
                  <a:srgbClr val="FF0000"/>
                </a:solidFill>
                <a:effectLst>
                  <a:outerShdw blurRad="38100" dist="38100" dir="2700000" algn="tl">
                    <a:srgbClr val="000000">
                      <a:alpha val="43137"/>
                    </a:srgbClr>
                  </a:outerShdw>
                </a:effectLst>
              </a:rPr>
              <a:t>merit</a:t>
            </a:r>
            <a:r>
              <a:rPr lang="en-US" sz="3400" dirty="0" smtClean="0"/>
              <a:t> – one’s production or achievements</a:t>
            </a:r>
            <a:endParaRPr lang="en-US" sz="3400" dirty="0"/>
          </a:p>
        </p:txBody>
      </p:sp>
      <p:pic>
        <p:nvPicPr>
          <p:cNvPr id="5" name="Content Placeholder 4" descr="Napoleon.jpg"/>
          <p:cNvPicPr>
            <a:picLocks noGrp="1" noChangeAspect="1"/>
          </p:cNvPicPr>
          <p:nvPr>
            <p:ph sz="half" idx="2"/>
          </p:nvPr>
        </p:nvPicPr>
        <p:blipFill>
          <a:blip r:embed="rId2" cstate="print"/>
          <a:stretch>
            <a:fillRect/>
          </a:stretch>
        </p:blipFill>
        <p:spPr>
          <a:xfrm>
            <a:off x="6524625" y="0"/>
            <a:ext cx="2619375" cy="4191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953000"/>
            <a:ext cx="9144000" cy="1905000"/>
          </a:xfrm>
        </p:spPr>
        <p:txBody>
          <a:bodyPr>
            <a:noAutofit/>
          </a:bodyPr>
          <a:lstStyle/>
          <a:p>
            <a:r>
              <a:rPr lang="en-US" sz="3400" dirty="0" smtClean="0"/>
              <a:t>At the height of his power, Napoleon </a:t>
            </a:r>
            <a:r>
              <a:rPr lang="en-US" sz="3400" b="1" dirty="0" smtClean="0">
                <a:solidFill>
                  <a:srgbClr val="FF0000"/>
                </a:solidFill>
                <a:effectLst>
                  <a:outerShdw blurRad="38100" dist="38100" dir="2700000" algn="tl">
                    <a:srgbClr val="000000">
                      <a:alpha val="43137"/>
                    </a:srgbClr>
                  </a:outerShdw>
                </a:effectLst>
              </a:rPr>
              <a:t>controlled most of Europe</a:t>
            </a:r>
            <a:r>
              <a:rPr lang="en-US" sz="3400" dirty="0" smtClean="0"/>
              <a:t>, whether through </a:t>
            </a:r>
            <a:r>
              <a:rPr lang="en-US" sz="3400" b="1" dirty="0" smtClean="0">
                <a:solidFill>
                  <a:srgbClr val="FF0000"/>
                </a:solidFill>
                <a:effectLst>
                  <a:outerShdw blurRad="38100" dist="38100" dir="2700000" algn="tl">
                    <a:srgbClr val="000000">
                      <a:alpha val="43137"/>
                    </a:srgbClr>
                  </a:outerShdw>
                </a:effectLst>
              </a:rPr>
              <a:t>diplomacy or conquest</a:t>
            </a:r>
            <a:endParaRPr lang="en-US" sz="3400" b="1" dirty="0">
              <a:solidFill>
                <a:srgbClr val="FF0000"/>
              </a:solidFill>
              <a:effectLst>
                <a:outerShdw blurRad="38100" dist="38100" dir="2700000" algn="tl">
                  <a:srgbClr val="000000">
                    <a:alpha val="43137"/>
                  </a:srgbClr>
                </a:outerShdw>
              </a:effectLst>
            </a:endParaRPr>
          </a:p>
        </p:txBody>
      </p:sp>
      <p:pic>
        <p:nvPicPr>
          <p:cNvPr id="7" name="Content Placeholder 6" descr="Napoleon's Europe.png"/>
          <p:cNvPicPr>
            <a:picLocks noGrp="1" noChangeAspect="1"/>
          </p:cNvPicPr>
          <p:nvPr>
            <p:ph idx="1"/>
          </p:nvPr>
        </p:nvPicPr>
        <p:blipFill>
          <a:blip r:embed="rId2" cstate="print"/>
          <a:stretch>
            <a:fillRect/>
          </a:stretch>
        </p:blipFill>
        <p:spPr>
          <a:xfrm>
            <a:off x="609600" y="304800"/>
            <a:ext cx="7967164" cy="46021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l"/>
            <a:r>
              <a:rPr lang="en-US" b="1" dirty="0" smtClean="0">
                <a:solidFill>
                  <a:srgbClr val="FF0000"/>
                </a:solidFill>
                <a:effectLst>
                  <a:outerShdw blurRad="38100" dist="38100" dir="2700000" algn="tl">
                    <a:srgbClr val="000000">
                      <a:alpha val="43137"/>
                    </a:srgbClr>
                  </a:outerShdw>
                </a:effectLst>
              </a:rPr>
              <a:t>Napoleon Gets Greedy</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0" y="762000"/>
            <a:ext cx="9144000" cy="6096000"/>
          </a:xfrm>
        </p:spPr>
        <p:txBody>
          <a:bodyPr>
            <a:normAutofit/>
          </a:bodyPr>
          <a:lstStyle/>
          <a:p>
            <a:r>
              <a:rPr lang="en-US" sz="3400" dirty="0" smtClean="0"/>
              <a:t>After controlling the majority of </a:t>
            </a:r>
          </a:p>
          <a:p>
            <a:pPr>
              <a:buNone/>
            </a:pPr>
            <a:r>
              <a:rPr lang="en-US" sz="3400" dirty="0" smtClean="0"/>
              <a:t>	Europe, Napoleon has his sights </a:t>
            </a:r>
          </a:p>
          <a:p>
            <a:pPr>
              <a:buNone/>
            </a:pPr>
            <a:r>
              <a:rPr lang="en-US" sz="3400" dirty="0" smtClean="0"/>
              <a:t>	set on his </a:t>
            </a:r>
            <a:r>
              <a:rPr lang="en-US" sz="3400" b="1" dirty="0" smtClean="0">
                <a:solidFill>
                  <a:srgbClr val="FF0000"/>
                </a:solidFill>
                <a:effectLst>
                  <a:outerShdw blurRad="38100" dist="38100" dir="2700000" algn="tl">
                    <a:srgbClr val="000000">
                      <a:alpha val="43137"/>
                    </a:srgbClr>
                  </a:outerShdw>
                </a:effectLst>
              </a:rPr>
              <a:t>greatest challenge </a:t>
            </a:r>
          </a:p>
          <a:p>
            <a:pPr>
              <a:buNone/>
            </a:pPr>
            <a:r>
              <a:rPr lang="en-US" sz="3400" b="1" dirty="0" smtClean="0">
                <a:solidFill>
                  <a:srgbClr val="FF0000"/>
                </a:solidFill>
                <a:effectLst>
                  <a:outerShdw blurRad="38100" dist="38100" dir="2700000" algn="tl">
                    <a:srgbClr val="000000">
                      <a:alpha val="43137"/>
                    </a:srgbClr>
                  </a:outerShdw>
                </a:effectLst>
              </a:rPr>
              <a:t>	</a:t>
            </a:r>
            <a:r>
              <a:rPr lang="en-US" sz="3400" dirty="0" smtClean="0"/>
              <a:t>yet…</a:t>
            </a:r>
          </a:p>
          <a:p>
            <a:pPr lvl="1"/>
            <a:r>
              <a:rPr lang="en-US" sz="3400" b="1" dirty="0" smtClean="0">
                <a:solidFill>
                  <a:srgbClr val="FF0000"/>
                </a:solidFill>
                <a:effectLst>
                  <a:outerShdw blurRad="38100" dist="38100" dir="2700000" algn="tl">
                    <a:srgbClr val="000000">
                      <a:alpha val="43137"/>
                    </a:srgbClr>
                  </a:outerShdw>
                </a:effectLst>
              </a:rPr>
              <a:t>RUSSIA</a:t>
            </a:r>
          </a:p>
          <a:p>
            <a:r>
              <a:rPr lang="en-US" sz="3400" dirty="0" smtClean="0"/>
              <a:t>Invades in </a:t>
            </a:r>
            <a:r>
              <a:rPr lang="en-US" sz="3400" b="1" dirty="0" smtClean="0">
                <a:solidFill>
                  <a:srgbClr val="FF0000"/>
                </a:solidFill>
                <a:effectLst>
                  <a:outerShdw blurRad="38100" dist="38100" dir="2700000" algn="tl">
                    <a:srgbClr val="000000">
                      <a:alpha val="43137"/>
                    </a:srgbClr>
                  </a:outerShdw>
                </a:effectLst>
              </a:rPr>
              <a:t>1812</a:t>
            </a:r>
            <a:r>
              <a:rPr lang="en-US" sz="3400" dirty="0" smtClean="0"/>
              <a:t> with 600,000 </a:t>
            </a:r>
            <a:r>
              <a:rPr lang="en-US" sz="3400" dirty="0" smtClean="0"/>
              <a:t>soldiers </a:t>
            </a:r>
            <a:r>
              <a:rPr lang="en-US" sz="3400" dirty="0" smtClean="0"/>
              <a:t>– ends up being the </a:t>
            </a:r>
            <a:r>
              <a:rPr lang="en-US" sz="3400" b="1" dirty="0" smtClean="0">
                <a:solidFill>
                  <a:srgbClr val="FF0000"/>
                </a:solidFill>
                <a:effectLst>
                  <a:outerShdw blurRad="38100" dist="38100" dir="2700000" algn="tl">
                    <a:srgbClr val="000000">
                      <a:alpha val="43137"/>
                    </a:srgbClr>
                  </a:outerShdw>
                </a:effectLst>
              </a:rPr>
              <a:t>turning </a:t>
            </a:r>
            <a:r>
              <a:rPr lang="en-US" sz="3400" b="1" dirty="0" smtClean="0">
                <a:solidFill>
                  <a:srgbClr val="FF0000"/>
                </a:solidFill>
                <a:effectLst>
                  <a:outerShdw blurRad="38100" dist="38100" dir="2700000" algn="tl">
                    <a:srgbClr val="000000">
                      <a:alpha val="43137"/>
                    </a:srgbClr>
                  </a:outerShdw>
                </a:effectLst>
              </a:rPr>
              <a:t>point </a:t>
            </a:r>
            <a:r>
              <a:rPr lang="en-US" sz="3400" dirty="0" smtClean="0"/>
              <a:t>in </a:t>
            </a:r>
            <a:r>
              <a:rPr lang="en-US" sz="3400" dirty="0" smtClean="0"/>
              <a:t>Napoleon’s dominance</a:t>
            </a:r>
            <a:endParaRPr lang="en-US" sz="3400" dirty="0" smtClean="0"/>
          </a:p>
          <a:p>
            <a:r>
              <a:rPr lang="en-US" sz="3400" dirty="0" smtClean="0"/>
              <a:t>Napoleon makes a key mistake:  his army is present during </a:t>
            </a:r>
            <a:r>
              <a:rPr lang="en-US" sz="3400" b="1" dirty="0" smtClean="0">
                <a:solidFill>
                  <a:srgbClr val="FF0000"/>
                </a:solidFill>
                <a:effectLst>
                  <a:outerShdw blurRad="38100" dist="38100" dir="2700000" algn="tl">
                    <a:srgbClr val="000000">
                      <a:alpha val="43137"/>
                    </a:srgbClr>
                  </a:outerShdw>
                </a:effectLst>
              </a:rPr>
              <a:t>the Russian winter</a:t>
            </a:r>
            <a:endParaRPr lang="en-US" sz="3400" b="1" dirty="0">
              <a:solidFill>
                <a:srgbClr val="FF0000"/>
              </a:solidFill>
              <a:effectLst>
                <a:outerShdw blurRad="38100" dist="38100" dir="2700000" algn="tl">
                  <a:srgbClr val="000000">
                    <a:alpha val="43137"/>
                  </a:srgbClr>
                </a:outerShdw>
              </a:effectLst>
            </a:endParaRPr>
          </a:p>
        </p:txBody>
      </p:sp>
      <p:pic>
        <p:nvPicPr>
          <p:cNvPr id="5" name="Content Placeholder 4" descr="Napoleon 2.jpg"/>
          <p:cNvPicPr>
            <a:picLocks noGrp="1" noChangeAspect="1"/>
          </p:cNvPicPr>
          <p:nvPr>
            <p:ph sz="half" idx="2"/>
          </p:nvPr>
        </p:nvPicPr>
        <p:blipFill>
          <a:blip r:embed="rId2" cstate="print"/>
          <a:stretch>
            <a:fillRect/>
          </a:stretch>
        </p:blipFill>
        <p:spPr>
          <a:xfrm>
            <a:off x="6096000" y="0"/>
            <a:ext cx="3048000" cy="3581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2743200"/>
          </a:xfrm>
        </p:spPr>
        <p:txBody>
          <a:bodyPr>
            <a:normAutofit fontScale="90000"/>
          </a:bodyPr>
          <a:lstStyle/>
          <a:p>
            <a:r>
              <a:rPr lang="en-US" sz="3600" dirty="0" smtClean="0"/>
              <a:t>After winning the </a:t>
            </a:r>
            <a:r>
              <a:rPr lang="en-US" sz="3600" b="1" dirty="0" smtClean="0">
                <a:solidFill>
                  <a:srgbClr val="FF0000"/>
                </a:solidFill>
                <a:effectLst>
                  <a:outerShdw blurRad="38100" dist="38100" dir="2700000" algn="tl">
                    <a:srgbClr val="000000">
                      <a:alpha val="43137"/>
                    </a:srgbClr>
                  </a:outerShdw>
                </a:effectLst>
              </a:rPr>
              <a:t>Battle of Borodino </a:t>
            </a:r>
            <a:r>
              <a:rPr lang="en-US" sz="3600" dirty="0" smtClean="0"/>
              <a:t>outside of Moscow, the approaching </a:t>
            </a:r>
            <a:r>
              <a:rPr lang="en-US" sz="3600" b="1" dirty="0" smtClean="0">
                <a:solidFill>
                  <a:srgbClr val="FF0000"/>
                </a:solidFill>
                <a:effectLst>
                  <a:outerShdw blurRad="38100" dist="38100" dir="2700000" algn="tl">
                    <a:srgbClr val="000000">
                      <a:alpha val="43137"/>
                    </a:srgbClr>
                  </a:outerShdw>
                </a:effectLst>
              </a:rPr>
              <a:t>winter cold </a:t>
            </a:r>
            <a:r>
              <a:rPr lang="en-US" sz="3600" dirty="0" smtClean="0"/>
              <a:t>becomes too much for the French soldiers and Napoleon withdraws</a:t>
            </a:r>
            <a:br>
              <a:rPr lang="en-US" sz="3600" dirty="0" smtClean="0"/>
            </a:br>
            <a:r>
              <a:rPr lang="en-US" sz="3600" dirty="0" smtClean="0"/>
              <a:t>Of the 600,000 troops he took with him, only about </a:t>
            </a:r>
            <a:r>
              <a:rPr lang="en-US" sz="3600" b="1" dirty="0" smtClean="0">
                <a:solidFill>
                  <a:srgbClr val="FF0000"/>
                </a:solidFill>
                <a:effectLst>
                  <a:outerShdw blurRad="38100" dist="38100" dir="2700000" algn="tl">
                    <a:srgbClr val="000000">
                      <a:alpha val="43137"/>
                    </a:srgbClr>
                  </a:outerShdw>
                </a:effectLst>
              </a:rPr>
              <a:t>100,000</a:t>
            </a:r>
            <a:r>
              <a:rPr lang="en-US" sz="3600" dirty="0" smtClean="0"/>
              <a:t> make it back to Paris</a:t>
            </a:r>
            <a:r>
              <a:rPr lang="en-US" sz="3000" dirty="0" smtClean="0"/>
              <a:t/>
            </a:r>
            <a:br>
              <a:rPr lang="en-US" sz="3000" dirty="0" smtClean="0"/>
            </a:br>
            <a:endParaRPr lang="en-US" sz="3000" dirty="0"/>
          </a:p>
        </p:txBody>
      </p:sp>
      <p:pic>
        <p:nvPicPr>
          <p:cNvPr id="9" name="Content Placeholder 8" descr="Napoleon leaving Russia.jpg"/>
          <p:cNvPicPr>
            <a:picLocks noGrp="1" noChangeAspect="1"/>
          </p:cNvPicPr>
          <p:nvPr>
            <p:ph idx="1"/>
          </p:nvPr>
        </p:nvPicPr>
        <p:blipFill>
          <a:blip r:embed="rId2" cstate="print"/>
          <a:stretch>
            <a:fillRect/>
          </a:stretch>
        </p:blipFill>
        <p:spPr>
          <a:xfrm>
            <a:off x="1524000" y="2520461"/>
            <a:ext cx="6096000" cy="4337539"/>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TotalTime>
  <Words>405</Words>
  <Application>Microsoft Office PowerPoint</Application>
  <PresentationFormat>On-screen Show (4:3)</PresentationFormat>
  <Paragraphs>79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Daily Quiz</vt:lpstr>
      <vt:lpstr>Napoleonic Era (1799-1815)</vt:lpstr>
      <vt:lpstr>Napoleon Bonaparte</vt:lpstr>
      <vt:lpstr>Military Prowess</vt:lpstr>
      <vt:lpstr>Emperor of France</vt:lpstr>
      <vt:lpstr>Napoleonic Codes</vt:lpstr>
      <vt:lpstr>At the height of his power, Napoleon controlled most of Europe, whether through diplomacy or conquest</vt:lpstr>
      <vt:lpstr>Napoleon Gets Greedy</vt:lpstr>
      <vt:lpstr>After winning the Battle of Borodino outside of Moscow, the approaching winter cold becomes too much for the French soldiers and Napoleon withdraws Of the 600,000 troops he took with him, only about 100,000 make it back to Paris </vt:lpstr>
      <vt:lpstr>Return to France</vt:lpstr>
      <vt:lpstr>Hundred Days</vt:lpstr>
      <vt:lpstr>Effects of Napoleon and the Revolution</vt:lpstr>
      <vt:lpstr>Effects of the Congress of Vienna</vt:lpstr>
      <vt:lpstr>Legacy and Lasting Effects</vt:lpstr>
    </vt:vector>
  </TitlesOfParts>
  <Company>Licensed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Napoleonic Era</dc:title>
  <dc:creator>Robert Crickenberger</dc:creator>
  <cp:lastModifiedBy>Robert</cp:lastModifiedBy>
  <cp:revision>82</cp:revision>
  <dcterms:created xsi:type="dcterms:W3CDTF">2010-09-28T19:07:57Z</dcterms:created>
  <dcterms:modified xsi:type="dcterms:W3CDTF">2012-12-17T20:40:11Z</dcterms:modified>
</cp:coreProperties>
</file>