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74ED96-5BAB-4D41-B49F-5BF10B6D553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3708B6-4B57-4FC4-94C6-304B35EB50E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76400"/>
          </a:xfrm>
        </p:spPr>
        <p:txBody>
          <a:bodyPr>
            <a:noAutofit/>
          </a:bodyPr>
          <a:lstStyle/>
          <a:p>
            <a:pPr algn="ctr"/>
            <a:r>
              <a:rPr lang="en-US" sz="5600" dirty="0" smtClean="0"/>
              <a:t>Latin American Revolutions </a:t>
            </a:r>
            <a:endParaRPr lang="en-US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0"/>
            <a:ext cx="4419600" cy="1752600"/>
          </a:xfrm>
        </p:spPr>
        <p:txBody>
          <a:bodyPr>
            <a:normAutofit/>
          </a:bodyPr>
          <a:lstStyle/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0290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Haiti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457200"/>
            <a:ext cx="914400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Being a French colony,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___________________ _____________________________________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_____________________________</a:t>
            </a:r>
            <a:r>
              <a:rPr lang="en-US" sz="3600" dirty="0" smtClean="0">
                <a:solidFill>
                  <a:schemeClr val="tx1"/>
                </a:solidFill>
              </a:rPr>
              <a:t>led </a:t>
            </a:r>
            <a:r>
              <a:rPr lang="en-US" sz="3600" dirty="0" smtClean="0">
                <a:solidFill>
                  <a:schemeClr val="tx1"/>
                </a:solidFill>
              </a:rPr>
              <a:t>a slave rebellion and was then appointed leader of Haiti during its revolution against France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Despite being captured by French forces and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  dying of pneumonia, Toussaint's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   forces were victorious – </a:t>
            </a:r>
            <a:r>
              <a:rPr lang="en-US" sz="3600" b="1" dirty="0" smtClean="0">
                <a:solidFill>
                  <a:srgbClr val="FF0000"/>
                </a:solidFill>
              </a:rPr>
              <a:t>________________ ________________________________</a:t>
            </a:r>
          </a:p>
          <a:p>
            <a:endParaRPr lang="en-US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12" y="3962400"/>
            <a:ext cx="1791087" cy="28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8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Mexico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457200"/>
            <a:ext cx="914400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tx1"/>
                </a:solidFill>
              </a:rPr>
              <a:t>Mexican revolutionaries were led by an unlikely hero – </a:t>
            </a:r>
            <a:r>
              <a:rPr lang="en-US" sz="3400" b="1" dirty="0" smtClean="0">
                <a:solidFill>
                  <a:srgbClr val="FF0000"/>
                </a:solidFill>
              </a:rPr>
              <a:t>__________________________________</a:t>
            </a:r>
            <a:endParaRPr lang="en-US" sz="3400" b="1" dirty="0" smtClean="0">
              <a:solidFill>
                <a:srgbClr val="FF0000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Due to heavy poverty among the Mexican peasants, Hidalgo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decided to lead the revolt against Spain</a:t>
            </a:r>
            <a:endParaRPr lang="en-US" sz="3400" dirty="0">
              <a:solidFill>
                <a:schemeClr val="tx1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After gathering an army of 90,000 peasants and farmers, </a:t>
            </a:r>
            <a:r>
              <a:rPr lang="en-US" sz="3400" dirty="0" smtClean="0">
                <a:solidFill>
                  <a:schemeClr val="tx1"/>
                </a:solidFill>
              </a:rPr>
              <a:t>he was eventually </a:t>
            </a:r>
            <a:r>
              <a:rPr lang="en-US" sz="3400" b="1" dirty="0" smtClean="0">
                <a:solidFill>
                  <a:srgbClr val="FF0000"/>
                </a:solidFill>
              </a:rPr>
              <a:t>_________________ ______________________________</a:t>
            </a:r>
            <a:endParaRPr lang="en-US" sz="3400" b="1" dirty="0" smtClean="0">
              <a:solidFill>
                <a:srgbClr val="FF0000"/>
              </a:solidFill>
            </a:endParaRPr>
          </a:p>
          <a:p>
            <a:r>
              <a:rPr lang="en-US" sz="3400" dirty="0" smtClean="0">
                <a:solidFill>
                  <a:schemeClr val="tx1"/>
                </a:solidFill>
              </a:rPr>
              <a:t>Hidalgo was executed by the Spanish,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 but his legacy carried on </a:t>
            </a:r>
            <a:r>
              <a:rPr lang="en-US" sz="3400" b="1" dirty="0" smtClean="0">
                <a:solidFill>
                  <a:srgbClr val="FF0000"/>
                </a:solidFill>
              </a:rPr>
              <a:t>___________ __________________________________</a:t>
            </a:r>
            <a:endParaRPr lang="en-US" sz="34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343400"/>
            <a:ext cx="2057399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10491"/>
          </a:xfrm>
        </p:spPr>
        <p:txBody>
          <a:bodyPr/>
          <a:lstStyle/>
          <a:p>
            <a:r>
              <a:rPr lang="en-US" dirty="0" smtClean="0"/>
              <a:t>Pushing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5943600"/>
          </a:xfrm>
        </p:spPr>
        <p:txBody>
          <a:bodyPr/>
          <a:lstStyle/>
          <a:p>
            <a:r>
              <a:rPr lang="en-US" sz="3200" dirty="0"/>
              <a:t>A</a:t>
            </a:r>
            <a:r>
              <a:rPr lang="en-US" sz="3200" dirty="0" smtClean="0"/>
              <a:t>fter </a:t>
            </a:r>
            <a:r>
              <a:rPr lang="en-US" sz="3200" dirty="0" smtClean="0"/>
              <a:t>the success of the revolutions in Haiti and Mexico, revolutions will begin popping up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 _________________________________________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A total of around 10 nations will achieve independence from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 _________________________________________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917419"/>
            <a:ext cx="4038600" cy="292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82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Simón</a:t>
            </a:r>
            <a:r>
              <a:rPr lang="en-US" sz="4400" dirty="0" smtClean="0"/>
              <a:t> Bolívar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867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</a:t>
            </a:r>
            <a:r>
              <a:rPr lang="en-US" sz="3200" dirty="0" smtClean="0"/>
              <a:t>(</a:t>
            </a:r>
            <a:r>
              <a:rPr lang="en-US" sz="3200" dirty="0" smtClean="0"/>
              <a:t>1783-1830) was a Creole revolutionary leader from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He was arguably the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 _____________________________________</a:t>
            </a:r>
            <a:r>
              <a:rPr lang="en-US" sz="3200" dirty="0" smtClean="0"/>
              <a:t>, </a:t>
            </a:r>
            <a:r>
              <a:rPr lang="en-US" sz="3200" dirty="0" smtClean="0"/>
              <a:t>and is known as one of the most important politicians in the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He personally aided in the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 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Every city or large town in Venezuela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has a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 ____________________________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49" y="3560618"/>
            <a:ext cx="2533651" cy="329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Bolívar’s War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15400" cy="609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He </a:t>
            </a:r>
            <a:r>
              <a:rPr lang="en-US" sz="3200" dirty="0"/>
              <a:t>issued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</a:t>
            </a:r>
            <a:r>
              <a:rPr lang="en-US" sz="3200" dirty="0" smtClean="0"/>
              <a:t>, </a:t>
            </a:r>
            <a:r>
              <a:rPr lang="en-US" sz="3200" dirty="0"/>
              <a:t>also known as the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</a:t>
            </a:r>
            <a:r>
              <a:rPr lang="en-US" sz="3200" dirty="0" smtClean="0"/>
              <a:t>, </a:t>
            </a:r>
            <a:r>
              <a:rPr lang="en-US" sz="3200" dirty="0"/>
              <a:t>which </a:t>
            </a:r>
            <a:r>
              <a:rPr lang="en-US" sz="3200" dirty="0" smtClean="0"/>
              <a:t>permitted the murder of anyone who was born in Spain (</a:t>
            </a:r>
            <a:r>
              <a:rPr lang="en-US" sz="3200" dirty="0" err="1" smtClean="0"/>
              <a:t>peninsulares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After achieving victory in Venezuela, Bolívar then took his army and to fight in the revolutions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</a:t>
            </a:r>
            <a:r>
              <a:rPr lang="en-US" sz="3200" dirty="0" smtClean="0"/>
              <a:t>– </a:t>
            </a:r>
            <a:r>
              <a:rPr lang="en-US" sz="3200" dirty="0" smtClean="0"/>
              <a:t>he also served as president of all those nations</a:t>
            </a:r>
          </a:p>
          <a:p>
            <a:r>
              <a:rPr lang="en-US" sz="3200" dirty="0" smtClean="0"/>
              <a:t>Bolívar</a:t>
            </a:r>
            <a:r>
              <a:rPr lang="en-US" sz="3200" dirty="0"/>
              <a:t> </a:t>
            </a:r>
            <a:r>
              <a:rPr lang="en-US" sz="3200" dirty="0" smtClean="0"/>
              <a:t>became the single most important figure in all Latin American revolutions,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 ___________________________________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Bolívar</a:t>
            </a:r>
            <a:r>
              <a:rPr lang="en-US" sz="3200" dirty="0"/>
              <a:t> </a:t>
            </a:r>
            <a:r>
              <a:rPr lang="en-US" sz="3200" dirty="0" smtClean="0"/>
              <a:t>died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</a:t>
            </a:r>
            <a:r>
              <a:rPr lang="en-US" sz="3200" dirty="0" smtClean="0"/>
              <a:t>at </a:t>
            </a:r>
            <a:r>
              <a:rPr lang="en-US" sz="3200" dirty="0" smtClean="0"/>
              <a:t>the age of 47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6892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867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San Martín became famous for liberating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__________________________________________________________________________________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While born in Argentina </a:t>
            </a:r>
            <a:r>
              <a:rPr lang="en-US" sz="3200" dirty="0" smtClean="0"/>
              <a:t>(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 _______</a:t>
            </a:r>
            <a:r>
              <a:rPr lang="en-US" sz="3200" dirty="0" smtClean="0"/>
              <a:t>) </a:t>
            </a:r>
            <a:r>
              <a:rPr lang="en-US" sz="3200" dirty="0" smtClean="0"/>
              <a:t>he actually served in the Spanish military and fought in campaigns across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 ________________________________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When he returned to Argentina, he </a:t>
            </a:r>
          </a:p>
          <a:p>
            <a:pPr marL="0" indent="0">
              <a:buNone/>
            </a:pPr>
            <a:r>
              <a:rPr lang="en-US" sz="3200" dirty="0" smtClean="0"/>
              <a:t>   immediately began aiding the locals in </a:t>
            </a:r>
          </a:p>
          <a:p>
            <a:pPr marL="0" indent="0">
              <a:buNone/>
            </a:pPr>
            <a:r>
              <a:rPr lang="en-US" sz="3200" dirty="0" smtClean="0"/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________________________________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dirty="0" smtClean="0"/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37" y="4010889"/>
            <a:ext cx="2121063" cy="278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054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San Martín cont…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/>
          <a:lstStyle/>
          <a:p>
            <a:r>
              <a:rPr lang="en-US" sz="3000" dirty="0" smtClean="0"/>
              <a:t>After leading the revolution against the Spanish in Argentina, </a:t>
            </a:r>
            <a:r>
              <a:rPr lang="en-US" sz="3200" dirty="0"/>
              <a:t>Martín </a:t>
            </a:r>
            <a:r>
              <a:rPr lang="en-US" sz="3200" dirty="0" smtClean="0"/>
              <a:t>then 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 _________________________________________</a:t>
            </a:r>
            <a:endParaRPr 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/>
              <a:t>He would also aid Bolívar in liberating the nation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_____________________________</a:t>
            </a:r>
            <a:r>
              <a:rPr lang="en-US" sz="3200" dirty="0" smtClean="0"/>
              <a:t>of </a:t>
            </a:r>
            <a:r>
              <a:rPr lang="en-US" sz="3200" dirty="0" smtClean="0"/>
              <a:t>that country</a:t>
            </a:r>
          </a:p>
          <a:p>
            <a:r>
              <a:rPr lang="en-US" sz="3200" dirty="0" smtClean="0"/>
              <a:t>After serving only one year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as president, </a:t>
            </a:r>
            <a:r>
              <a:rPr lang="en-US" sz="3200" dirty="0"/>
              <a:t>San </a:t>
            </a:r>
            <a:r>
              <a:rPr lang="en-US" sz="3200" dirty="0" smtClean="0"/>
              <a:t>Martín</a:t>
            </a:r>
          </a:p>
          <a:p>
            <a:pPr marL="0" indent="0">
              <a:buNone/>
            </a:pPr>
            <a:r>
              <a:rPr lang="en-US" sz="3200" smtClean="0"/>
              <a:t>_________________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to live out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the rest of his life</a:t>
            </a:r>
          </a:p>
          <a:p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210" y="3352800"/>
            <a:ext cx="363979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7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1066800"/>
            <a:ext cx="7721600" cy="8534400"/>
          </a:xfrm>
        </p:spPr>
      </p:pic>
    </p:spTree>
    <p:extLst>
      <p:ext uri="{BB962C8B-B14F-4D97-AF65-F5344CB8AC3E}">
        <p14:creationId xmlns:p14="http://schemas.microsoft.com/office/powerpoint/2010/main" val="275347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2712</TotalTime>
  <Words>361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Latin American Revolutions </vt:lpstr>
      <vt:lpstr>Haiti</vt:lpstr>
      <vt:lpstr>Mexico</vt:lpstr>
      <vt:lpstr>Pushing Forward</vt:lpstr>
      <vt:lpstr>Simón Bolívar</vt:lpstr>
      <vt:lpstr>Bolívar’s War</vt:lpstr>
      <vt:lpstr>_________________________________</vt:lpstr>
      <vt:lpstr>San Martín cont…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American Revolutions  Part II</dc:title>
  <dc:creator>Robert</dc:creator>
  <cp:lastModifiedBy>Owner</cp:lastModifiedBy>
  <cp:revision>46</cp:revision>
  <dcterms:created xsi:type="dcterms:W3CDTF">2013-01-31T15:54:44Z</dcterms:created>
  <dcterms:modified xsi:type="dcterms:W3CDTF">2017-02-20T16:33:41Z</dcterms:modified>
</cp:coreProperties>
</file>