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9"/>
  </p:handoutMasterIdLst>
  <p:sldIdLst>
    <p:sldId id="256" r:id="rId2"/>
    <p:sldId id="269" r:id="rId3"/>
    <p:sldId id="258" r:id="rId4"/>
    <p:sldId id="259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A6CCA0-4F87-45C1-890E-2C1EEA2C3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3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0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0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2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2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152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/>
            </a:p>
          </p:txBody>
        </p:sp>
        <p:sp>
          <p:nvSpPr>
            <p:cNvPr id="2152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2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/>
            </a:p>
          </p:txBody>
        </p:sp>
        <p:sp>
          <p:nvSpPr>
            <p:cNvPr id="2153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/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8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9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0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4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6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7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8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9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0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1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2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72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2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2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724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725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726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9FDC6A-7D8E-4402-98DE-1993C7B42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22" grpId="0"/>
      <p:bldP spid="21723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172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72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17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14D641-0F34-4A07-9314-E438C410EB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B52D1E-A6F0-4F11-8130-1AD1E2D9D0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3C4710-0F31-4DD8-9908-585F11F716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2AA60-4534-4E75-86B8-C50DF9ECE0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8D2670-73FE-411F-A491-00938CD070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091E6B-5E15-42D8-B1C9-6324D88F1A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C80904-F529-4848-A450-B806A773EF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961F8-A19A-4C12-8514-F07A707A35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58322D-0E24-490A-871E-79F2A7B257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A52796-A187-4C0B-B95B-F19E38F0C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2048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49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0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98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BFC721-497E-47EA-B721-9EFA6A372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99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700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701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02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1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7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07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2070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702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f/fc/Karl_Marx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610600" cy="4267200"/>
          </a:xfrm>
        </p:spPr>
        <p:txBody>
          <a:bodyPr/>
          <a:lstStyle/>
          <a:p>
            <a:r>
              <a:rPr lang="en-US" sz="12200">
                <a:solidFill>
                  <a:srgbClr val="66FF33"/>
                </a:solidFill>
                <a:latin typeface="Times New Roman" pitchFamily="18" charset="0"/>
              </a:rPr>
              <a:t>Industrial </a:t>
            </a:r>
            <a:r>
              <a:rPr lang="en-US" sz="12200" u="sng">
                <a:solidFill>
                  <a:srgbClr val="66FF33"/>
                </a:solidFill>
                <a:latin typeface="Times New Roman" pitchFamily="18" charset="0"/>
              </a:rPr>
              <a:t>Revolution</a:t>
            </a:r>
            <a:r>
              <a:rPr lang="en-US" sz="12200">
                <a:solidFill>
                  <a:srgbClr val="66FF33"/>
                </a:solidFill>
                <a:latin typeface="Times New Roman" pitchFamily="18" charset="0"/>
              </a:rPr>
              <a:t/>
            </a:r>
            <a:br>
              <a:rPr lang="en-US" sz="12200">
                <a:solidFill>
                  <a:srgbClr val="66FF33"/>
                </a:solidFill>
                <a:latin typeface="Times New Roman" pitchFamily="18" charset="0"/>
              </a:rPr>
            </a:br>
            <a:r>
              <a:rPr lang="en-US" sz="8000">
                <a:solidFill>
                  <a:srgbClr val="66FF33"/>
                </a:solidFill>
                <a:latin typeface="Times New Roman" pitchFamily="18" charset="0"/>
              </a:rPr>
              <a:t>Part #2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u="sng" dirty="0">
                <a:solidFill>
                  <a:srgbClr val="66FF33"/>
                </a:solidFill>
                <a:latin typeface="Times New Roman" pitchFamily="18" charset="0"/>
              </a:rPr>
              <a:t>Invention of the Railroad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Invention of the Railroad was almost simultaneous in Europe and the United States.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</a:rPr>
              <a:t>Meant that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</a:t>
            </a:r>
            <a:r>
              <a:rPr lang="en-US" dirty="0" smtClean="0">
                <a:latin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</a:rPr>
              <a:t>almost any location;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</a:t>
            </a:r>
            <a:r>
              <a:rPr lang="en-US" dirty="0" smtClean="0">
                <a:latin typeface="Times New Roman" pitchFamily="18" charset="0"/>
              </a:rPr>
              <a:t>of workers and supplies.</a:t>
            </a:r>
            <a:endParaRPr lang="en-US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0965" name="Picture 5" descr="image?id=95106&amp;rendTypeId=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930650"/>
            <a:ext cx="8153400" cy="292735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b="1" u="sng" dirty="0">
                <a:solidFill>
                  <a:srgbClr val="66FF33"/>
                </a:solidFill>
                <a:latin typeface="Times New Roman" pitchFamily="18" charset="0"/>
              </a:rPr>
              <a:t>Positive Outcomes of the I.R.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Improvement in the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</a:t>
            </a:r>
            <a:endParaRPr lang="en-US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Rise of the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_______________________</a:t>
            </a:r>
            <a:endParaRPr lang="en-US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Increased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</a:t>
            </a:r>
            <a:endParaRPr lang="en-US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</a:rPr>
              <a:t>cheaper goods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Increased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</a:t>
            </a:r>
            <a:endParaRPr lang="en-US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Improvements in 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</a:t>
            </a:r>
            <a:endParaRPr lang="en-US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 dirty="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b="1" u="sng" dirty="0">
                <a:solidFill>
                  <a:srgbClr val="66FF33"/>
                </a:solidFill>
                <a:latin typeface="Times New Roman" pitchFamily="18" charset="0"/>
              </a:rPr>
              <a:t>Neutral Outcomes of the I.R.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Population increase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</a:rPr>
              <a:t>Growth of cities 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b="1" dirty="0" smtClean="0">
                <a:solidFill>
                  <a:srgbClr val="66FF33"/>
                </a:solidFill>
                <a:latin typeface="Times New Roman" pitchFamily="18" charset="0"/>
              </a:rPr>
              <a:t>_________________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en-US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>
                <a:solidFill>
                  <a:srgbClr val="66FF33"/>
                </a:solidFill>
                <a:latin typeface="Times New Roman" pitchFamily="18" charset="0"/>
              </a:rPr>
              <a:t>Negative Outcomes of the I.R.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219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</a:t>
            </a:r>
            <a:r>
              <a:rPr lang="en-US" sz="3400" dirty="0" smtClean="0">
                <a:latin typeface="Times New Roman" pitchFamily="18" charset="0"/>
              </a:rPr>
              <a:t>(</a:t>
            </a:r>
            <a:r>
              <a:rPr lang="en-US" sz="3400" dirty="0">
                <a:latin typeface="Times New Roman" pitchFamily="18" charset="0"/>
              </a:rPr>
              <a:t>unsanitary, long hours)</a:t>
            </a:r>
          </a:p>
          <a:p>
            <a:pPr>
              <a:buFont typeface="Wingdings" pitchFamily="2" charset="2"/>
              <a:buNone/>
            </a:pPr>
            <a:r>
              <a:rPr lang="en-US" sz="3400" dirty="0">
                <a:latin typeface="Times New Roman" pitchFamily="18" charset="0"/>
              </a:rPr>
              <a:t>Rise of </a:t>
            </a:r>
            <a:r>
              <a:rPr lang="en-US" sz="34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</a:t>
            </a:r>
            <a:r>
              <a:rPr lang="en-US" sz="3400" dirty="0" smtClean="0">
                <a:latin typeface="Times New Roman" pitchFamily="18" charset="0"/>
              </a:rPr>
              <a:t>(</a:t>
            </a:r>
            <a:r>
              <a:rPr lang="en-US" sz="3400" dirty="0">
                <a:latin typeface="Times New Roman" pitchFamily="18" charset="0"/>
              </a:rPr>
              <a:t>tenement housing)</a:t>
            </a:r>
          </a:p>
          <a:p>
            <a:pPr>
              <a:buFont typeface="Wingdings" pitchFamily="2" charset="2"/>
              <a:buNone/>
            </a:pPr>
            <a:r>
              <a:rPr lang="en-US" sz="3400" dirty="0">
                <a:latin typeface="Times New Roman" pitchFamily="18" charset="0"/>
              </a:rPr>
              <a:t>Breakdown of the </a:t>
            </a:r>
            <a:r>
              <a:rPr lang="en-US" sz="3400" b="1" dirty="0" smtClean="0">
                <a:solidFill>
                  <a:srgbClr val="66FF33"/>
                </a:solidFill>
                <a:latin typeface="Times New Roman" pitchFamily="18" charset="0"/>
              </a:rPr>
              <a:t>____________</a:t>
            </a:r>
            <a:r>
              <a:rPr lang="en-US" sz="3400" dirty="0" smtClean="0">
                <a:latin typeface="Times New Roman" pitchFamily="18" charset="0"/>
              </a:rPr>
              <a:t>unit</a:t>
            </a:r>
            <a:endParaRPr lang="en-US" sz="3400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400" dirty="0">
                <a:latin typeface="Times New Roman" pitchFamily="18" charset="0"/>
              </a:rPr>
              <a:t>Environmental </a:t>
            </a:r>
            <a:r>
              <a:rPr lang="en-US" sz="34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</a:t>
            </a:r>
            <a:endParaRPr lang="en-US" sz="3400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3400" b="1" dirty="0" smtClean="0">
                <a:solidFill>
                  <a:srgbClr val="66FF33"/>
                </a:solidFill>
                <a:latin typeface="Times New Roman" pitchFamily="18" charset="0"/>
              </a:rPr>
              <a:t>_______________</a:t>
            </a:r>
            <a:endParaRPr lang="en-US" sz="3400" b="1" dirty="0">
              <a:solidFill>
                <a:srgbClr val="66FF33"/>
              </a:solidFill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000" dirty="0">
              <a:latin typeface="Times New Roman" pitchFamily="18" charset="0"/>
            </a:endParaRPr>
          </a:p>
        </p:txBody>
      </p:sp>
      <p:pic>
        <p:nvPicPr>
          <p:cNvPr id="24583" name="Picture 7" descr="oldhi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544866"/>
            <a:ext cx="5257800" cy="331313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en-US" sz="3800" b="1" u="sng" dirty="0">
                <a:solidFill>
                  <a:srgbClr val="66FF33"/>
                </a:solidFill>
                <a:latin typeface="Times New Roman" pitchFamily="18" charset="0"/>
              </a:rPr>
              <a:t>In Response to Worker Abuses in a Capitalistic Society</a:t>
            </a:r>
            <a:r>
              <a:rPr lang="en-US" sz="3800" b="1" dirty="0">
                <a:solidFill>
                  <a:srgbClr val="66FF33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199"/>
            <a:ext cx="9144000" cy="562138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_________________________</a:t>
            </a:r>
            <a:r>
              <a:rPr lang="en-US" sz="3300" b="1" dirty="0" smtClean="0">
                <a:latin typeface="Times New Roman" pitchFamily="18" charset="0"/>
              </a:rPr>
              <a:t>of </a:t>
            </a:r>
            <a:r>
              <a:rPr lang="en-US" sz="3300" b="1" dirty="0">
                <a:latin typeface="Times New Roman" pitchFamily="18" charset="0"/>
              </a:rPr>
              <a:t>worker abuses in capitalism</a:t>
            </a:r>
            <a:r>
              <a:rPr lang="en-US" sz="3300" dirty="0" smtClean="0">
                <a:latin typeface="Times New Roman" pitchFamily="18" charset="0"/>
              </a:rPr>
              <a:t>.</a:t>
            </a:r>
            <a:endParaRPr lang="en-US" sz="33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dirty="0">
                <a:latin typeface="Times New Roman" pitchFamily="18" charset="0"/>
              </a:rPr>
              <a:t># 1 ~</a:t>
            </a:r>
            <a:r>
              <a:rPr lang="en-US" sz="3300" b="1" dirty="0">
                <a:solidFill>
                  <a:srgbClr val="66FF33"/>
                </a:solidFill>
                <a:latin typeface="Times New Roman" pitchFamily="18" charset="0"/>
              </a:rPr>
              <a:t>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______________________________– </a:t>
            </a:r>
            <a:endParaRPr lang="en-US" sz="3300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A system of government in which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 ___________________ </a:t>
            </a:r>
            <a:r>
              <a:rPr lang="en-US" sz="33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</a:rPr>
              <a:t>the economy </a:t>
            </a:r>
            <a:r>
              <a:rPr lang="en-US" sz="3300" dirty="0">
                <a:latin typeface="Times New Roman" pitchFamily="18" charset="0"/>
              </a:rPr>
              <a:t>and a single, </a:t>
            </a:r>
            <a:r>
              <a:rPr lang="en-US" sz="3300" dirty="0" smtClean="0">
                <a:latin typeface="Times New Roman" pitchFamily="18" charset="0"/>
              </a:rPr>
              <a:t>often authoritarian </a:t>
            </a:r>
            <a:r>
              <a:rPr lang="en-US" sz="3300" dirty="0">
                <a:latin typeface="Times New Roman" pitchFamily="18" charset="0"/>
              </a:rPr>
              <a:t>party, holds power.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Communism </a:t>
            </a:r>
            <a:r>
              <a:rPr lang="en-US" sz="3300" dirty="0" smtClean="0">
                <a:latin typeface="Times New Roman" pitchFamily="18" charset="0"/>
              </a:rPr>
              <a:t>–</a:t>
            </a:r>
            <a:r>
              <a:rPr lang="en-US" sz="3300" dirty="0">
                <a:latin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</a:rPr>
              <a:t>wealth and goods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</a:t>
            </a:r>
            <a:r>
              <a:rPr lang="en-US" sz="3300" dirty="0" smtClean="0">
                <a:latin typeface="Times New Roman" pitchFamily="18" charset="0"/>
              </a:rPr>
              <a:t>are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</a:t>
            </a:r>
            <a:r>
              <a:rPr lang="en-US" sz="3300" dirty="0" smtClean="0">
                <a:latin typeface="Times New Roman" pitchFamily="18" charset="0"/>
              </a:rPr>
              <a:t>among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</a:t>
            </a:r>
            <a:r>
              <a:rPr lang="en-US" sz="3300" dirty="0" smtClean="0">
                <a:latin typeface="Times New Roman" pitchFamily="18" charset="0"/>
              </a:rPr>
              <a:t>the people</a:t>
            </a:r>
            <a:r>
              <a:rPr lang="en-US" sz="3300" dirty="0">
                <a:latin typeface="Times New Roman" pitchFamily="18" charset="0"/>
              </a:rPr>
              <a:t>.</a:t>
            </a:r>
            <a:r>
              <a:rPr lang="en-US" sz="3300" dirty="0" smtClean="0">
                <a:latin typeface="Times New Roman" pitchFamily="18" charset="0"/>
              </a:rPr>
              <a:t> </a:t>
            </a:r>
            <a:endParaRPr lang="en-US" sz="3300" dirty="0">
              <a:latin typeface="Times New Roman" pitchFamily="18" charset="0"/>
            </a:endParaRPr>
          </a:p>
        </p:txBody>
      </p:sp>
      <p:pic>
        <p:nvPicPr>
          <p:cNvPr id="44040" name="Picture 8" descr="communi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3866437"/>
            <a:ext cx="2974145" cy="297414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r>
              <a:rPr lang="en-US" b="1" u="sng" dirty="0">
                <a:solidFill>
                  <a:srgbClr val="66FF33"/>
                </a:solidFill>
                <a:latin typeface="Times New Roman" pitchFamily="18" charset="0"/>
              </a:rPr>
              <a:t>Marxism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686800" cy="5295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66FF33"/>
                </a:solidFill>
                <a:latin typeface="Times New Roman" pitchFamily="18" charset="0"/>
              </a:rPr>
              <a:t>_______________</a:t>
            </a:r>
            <a:r>
              <a:rPr lang="en-US" sz="3600" dirty="0" smtClean="0">
                <a:latin typeface="Times New Roman" pitchFamily="18" charset="0"/>
              </a:rPr>
              <a:t>&amp; </a:t>
            </a:r>
            <a:r>
              <a:rPr lang="en-US" sz="3600" dirty="0" err="1">
                <a:latin typeface="Times New Roman" pitchFamily="18" charset="0"/>
              </a:rPr>
              <a:t>Fredrich</a:t>
            </a:r>
            <a:r>
              <a:rPr lang="en-US" sz="3600" dirty="0">
                <a:latin typeface="Times New Roman" pitchFamily="18" charset="0"/>
              </a:rPr>
              <a:t> Engels wrote  </a:t>
            </a:r>
            <a:r>
              <a:rPr lang="en-US" sz="3600" b="1" i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</a:t>
            </a:r>
            <a:r>
              <a:rPr lang="en-US" sz="3600" dirty="0" smtClean="0">
                <a:latin typeface="Times New Roman" pitchFamily="18" charset="0"/>
              </a:rPr>
              <a:t>and </a:t>
            </a:r>
            <a:r>
              <a:rPr lang="en-US" sz="3600" i="1" dirty="0">
                <a:latin typeface="Times New Roman" pitchFamily="18" charset="0"/>
              </a:rPr>
              <a:t>Das Capital</a:t>
            </a:r>
            <a:r>
              <a:rPr lang="en-US" sz="3600" dirty="0">
                <a:latin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</a:rPr>
              <a:t>About </a:t>
            </a:r>
            <a:r>
              <a:rPr lang="en-US" sz="3600" dirty="0">
                <a:latin typeface="Times New Roman" pitchFamily="18" charset="0"/>
              </a:rPr>
              <a:t>the middle </a:t>
            </a:r>
            <a:r>
              <a:rPr lang="en-US" sz="3600" dirty="0" smtClean="0">
                <a:latin typeface="Times New Roman" pitchFamily="18" charset="0"/>
              </a:rPr>
              <a:t>class overthrowing </a:t>
            </a:r>
            <a:r>
              <a:rPr lang="en-US" sz="3600" dirty="0">
                <a:latin typeface="Times New Roman" pitchFamily="18" charset="0"/>
              </a:rPr>
              <a:t>the upper </a:t>
            </a:r>
            <a:r>
              <a:rPr lang="en-US" sz="3600" dirty="0" smtClean="0">
                <a:latin typeface="Times New Roman" pitchFamily="18" charset="0"/>
              </a:rPr>
              <a:t>class </a:t>
            </a:r>
            <a:r>
              <a:rPr lang="en-US" sz="3600" dirty="0">
                <a:latin typeface="Times New Roman" pitchFamily="18" charset="0"/>
              </a:rPr>
              <a:t>so that </a:t>
            </a:r>
            <a:r>
              <a:rPr lang="en-US" sz="36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 _______________</a:t>
            </a:r>
            <a:r>
              <a:rPr lang="en-US" sz="3600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end private </a:t>
            </a:r>
            <a:r>
              <a:rPr lang="en-US" sz="36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property.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	</a:t>
            </a:r>
          </a:p>
          <a:p>
            <a:endParaRPr lang="en-US" b="1" dirty="0">
              <a:solidFill>
                <a:srgbClr val="66FF33"/>
              </a:solidFill>
            </a:endParaRPr>
          </a:p>
        </p:txBody>
      </p:sp>
      <p:pic>
        <p:nvPicPr>
          <p:cNvPr id="45060" name="Picture 4" descr="Image:Karl Mar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4815" y="3810000"/>
            <a:ext cx="2799184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u="sng" dirty="0">
                <a:solidFill>
                  <a:srgbClr val="66FF33"/>
                </a:solidFill>
                <a:latin typeface="Times New Roman" pitchFamily="18" charset="0"/>
              </a:rPr>
              <a:t>Effects of Worker Abuses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dirty="0">
                <a:latin typeface="Times New Roman" pitchFamily="18" charset="0"/>
              </a:rPr>
              <a:t>#2</a:t>
            </a:r>
            <a:r>
              <a:rPr lang="en-US" sz="3300" dirty="0">
                <a:latin typeface="Times New Roman" pitchFamily="18" charset="0"/>
              </a:rPr>
              <a:t> ~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______________________________–</a:t>
            </a:r>
            <a:r>
              <a:rPr lang="en-US" sz="3300" dirty="0" smtClean="0">
                <a:latin typeface="Times New Roman" pitchFamily="18" charset="0"/>
              </a:rPr>
              <a:t> </a:t>
            </a:r>
            <a:endParaRPr lang="en-US" sz="33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People with the same job organize into a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 ____________________;</a:t>
            </a:r>
            <a:r>
              <a:rPr lang="en-US" sz="3300" dirty="0" smtClean="0">
                <a:latin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</a:rPr>
              <a:t>better pay, benefits, and working conditions.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To achieve their goals unions usually use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______________________</a:t>
            </a:r>
            <a:r>
              <a:rPr lang="en-US" sz="3300" dirty="0" smtClean="0">
                <a:latin typeface="Times New Roman" pitchFamily="18" charset="0"/>
              </a:rPr>
              <a:t>or </a:t>
            </a:r>
            <a:r>
              <a:rPr lang="en-US" sz="3300" dirty="0">
                <a:latin typeface="Times New Roman" pitchFamily="18" charset="0"/>
              </a:rPr>
              <a:t>a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</a:t>
            </a:r>
            <a:r>
              <a:rPr lang="en-US" sz="3300" dirty="0" smtClean="0">
                <a:latin typeface="Times New Roman" pitchFamily="18" charset="0"/>
              </a:rPr>
              <a:t>.</a:t>
            </a:r>
            <a:endParaRPr lang="en-US" sz="33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b="1" dirty="0">
                <a:latin typeface="Times New Roman" pitchFamily="18" charset="0"/>
              </a:rPr>
              <a:t>#3</a:t>
            </a:r>
            <a:r>
              <a:rPr lang="en-US" sz="3300" dirty="0">
                <a:latin typeface="Times New Roman" pitchFamily="18" charset="0"/>
              </a:rPr>
              <a:t> ~ </a:t>
            </a:r>
            <a:r>
              <a:rPr lang="en-US" sz="3300" b="1" dirty="0" smtClean="0">
                <a:solidFill>
                  <a:srgbClr val="66FF33"/>
                </a:solidFill>
                <a:latin typeface="Times New Roman" pitchFamily="18" charset="0"/>
              </a:rPr>
              <a:t>____________________–</a:t>
            </a:r>
            <a:endParaRPr lang="en-US" sz="3300" b="1" dirty="0">
              <a:solidFill>
                <a:srgbClr val="66FF33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Brought </a:t>
            </a:r>
            <a:r>
              <a:rPr lang="en-US" sz="3300">
                <a:latin typeface="Times New Roman" pitchFamily="18" charset="0"/>
              </a:rPr>
              <a:t>about </a:t>
            </a:r>
            <a:r>
              <a:rPr lang="en-US" sz="3300" b="1" smtClean="0">
                <a:solidFill>
                  <a:srgbClr val="66FF33"/>
                </a:solidFill>
                <a:latin typeface="Times New Roman" pitchFamily="18" charset="0"/>
              </a:rPr>
              <a:t>_______________</a:t>
            </a:r>
            <a:r>
              <a:rPr lang="en-US" sz="3300" smtClean="0">
                <a:latin typeface="Times New Roman" pitchFamily="18" charset="0"/>
              </a:rPr>
              <a:t>.</a:t>
            </a:r>
            <a:endParaRPr lang="en-US" sz="33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Work place improvement rules.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300" dirty="0">
                <a:latin typeface="Times New Roman" pitchFamily="18" charset="0"/>
              </a:rPr>
              <a:t>	Pollution regulation.</a:t>
            </a:r>
          </a:p>
        </p:txBody>
      </p:sp>
      <p:pic>
        <p:nvPicPr>
          <p:cNvPr id="46085" name="Picture 5" descr="uncat_strik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733800"/>
            <a:ext cx="2819400" cy="31242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1372</TotalTime>
  <Words>153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Digital Dots</vt:lpstr>
      <vt:lpstr>Industrial Revolution Part #2</vt:lpstr>
      <vt:lpstr>Invention of the Railroad</vt:lpstr>
      <vt:lpstr>Positive Outcomes of the I.R.</vt:lpstr>
      <vt:lpstr>Negative Outcomes of the I.R.</vt:lpstr>
      <vt:lpstr> In Response to Worker Abuses in a Capitalistic Society:</vt:lpstr>
      <vt:lpstr>Marxism</vt:lpstr>
      <vt:lpstr>Effects of Worker Abuses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Part #2</dc:title>
  <dc:creator>mpace</dc:creator>
  <cp:lastModifiedBy>acps</cp:lastModifiedBy>
  <cp:revision>35</cp:revision>
  <cp:lastPrinted>2014-03-14T13:43:38Z</cp:lastPrinted>
  <dcterms:created xsi:type="dcterms:W3CDTF">2008-03-17T16:35:06Z</dcterms:created>
  <dcterms:modified xsi:type="dcterms:W3CDTF">2014-03-14T13:43:54Z</dcterms:modified>
</cp:coreProperties>
</file>