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9"/>
  </p:handoutMasterIdLst>
  <p:sldIdLst>
    <p:sldId id="256" r:id="rId2"/>
    <p:sldId id="269" r:id="rId3"/>
    <p:sldId id="258" r:id="rId4"/>
    <p:sldId id="259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A6CCA0-4F87-45C1-890E-2C1EEA2C3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72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72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72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FDC6A-7D8E-4402-98DE-1993C7B42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2" grpId="0"/>
      <p:bldP spid="21723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7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7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7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14D641-0F34-4A07-9314-E438C410EB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B52D1E-A6F0-4F11-8130-1AD1E2D9D0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3C4710-0F31-4DD8-9908-585F11F716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2AA60-4534-4E75-86B8-C50DF9ECE0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8D2670-73FE-411F-A491-00938CD070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091E6B-5E15-42D8-B1C9-6324D88F1A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C80904-F529-4848-A450-B806A773EF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961F8-A19A-4C12-8514-F07A707A35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58322D-0E24-490A-871E-79F2A7B257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52796-A187-4C0B-B95B-F19E38F0C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BFC721-497E-47EA-B721-9EFA6A372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7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7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1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702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f/fc/Karl_Marx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610600" cy="4267200"/>
          </a:xfrm>
        </p:spPr>
        <p:txBody>
          <a:bodyPr/>
          <a:lstStyle/>
          <a:p>
            <a:r>
              <a:rPr lang="en-US" sz="12200">
                <a:solidFill>
                  <a:srgbClr val="66FF33"/>
                </a:solidFill>
                <a:latin typeface="Times New Roman" pitchFamily="18" charset="0"/>
              </a:rPr>
              <a:t>Industrial </a:t>
            </a:r>
            <a:r>
              <a:rPr lang="en-US" sz="12200" u="sng">
                <a:solidFill>
                  <a:srgbClr val="66FF33"/>
                </a:solidFill>
                <a:latin typeface="Times New Roman" pitchFamily="18" charset="0"/>
              </a:rPr>
              <a:t>Revolution</a:t>
            </a:r>
            <a:r>
              <a:rPr lang="en-US" sz="12200">
                <a:solidFill>
                  <a:srgbClr val="66FF33"/>
                </a:solidFill>
                <a:latin typeface="Times New Roman" pitchFamily="18" charset="0"/>
              </a:rPr>
              <a:t/>
            </a:r>
            <a:br>
              <a:rPr lang="en-US" sz="12200">
                <a:solidFill>
                  <a:srgbClr val="66FF33"/>
                </a:solidFill>
                <a:latin typeface="Times New Roman" pitchFamily="18" charset="0"/>
              </a:rPr>
            </a:br>
            <a:r>
              <a:rPr lang="en-US" sz="8000">
                <a:solidFill>
                  <a:srgbClr val="66FF33"/>
                </a:solidFill>
                <a:latin typeface="Times New Roman" pitchFamily="18" charset="0"/>
              </a:rPr>
              <a:t>Part #2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>
                <a:latin typeface="Times New Roman" pitchFamily="18" charset="0"/>
              </a:rPr>
              <a:t>WH II #21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u="sng" dirty="0">
                <a:solidFill>
                  <a:srgbClr val="66FF33"/>
                </a:solidFill>
                <a:latin typeface="Times New Roman" pitchFamily="18" charset="0"/>
              </a:rPr>
              <a:t>Invention of the Railroad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91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Invention of the Railroad was almost simultaneous in Europe and the United States.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Meant that </a:t>
            </a:r>
            <a:r>
              <a:rPr lang="en-US" b="1" dirty="0">
                <a:solidFill>
                  <a:srgbClr val="66FF33"/>
                </a:solidFill>
                <a:latin typeface="Times New Roman" pitchFamily="18" charset="0"/>
              </a:rPr>
              <a:t>industry could grow</a:t>
            </a:r>
            <a:r>
              <a:rPr lang="en-US" dirty="0">
                <a:latin typeface="Times New Roman" pitchFamily="18" charset="0"/>
              </a:rPr>
              <a:t> in almost any location; </a:t>
            </a:r>
            <a:r>
              <a:rPr lang="en-US" b="1" dirty="0">
                <a:solidFill>
                  <a:srgbClr val="66FF33"/>
                </a:solidFill>
                <a:latin typeface="Times New Roman" pitchFamily="18" charset="0"/>
              </a:rPr>
              <a:t>increased transportation of workers and supplies.  </a:t>
            </a:r>
          </a:p>
        </p:txBody>
      </p:sp>
      <p:pic>
        <p:nvPicPr>
          <p:cNvPr id="40965" name="Picture 5" descr="image?id=95106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30650"/>
            <a:ext cx="8153400" cy="29273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66FF33"/>
                </a:solidFill>
                <a:latin typeface="Times New Roman" pitchFamily="18" charset="0"/>
              </a:rPr>
              <a:t>Positive Outcomes of the I.R.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3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Improvement in the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standards of living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Rise of the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middle class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Increased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number of jobs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More goods</a:t>
            </a:r>
            <a:r>
              <a:rPr lang="en-US" sz="2800">
                <a:latin typeface="Times New Roman" pitchFamily="18" charset="0"/>
              </a:rPr>
              <a:t>, cheaper goods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Increased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education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Improvements in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medicine</a:t>
            </a:r>
          </a:p>
          <a:p>
            <a:pP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400" b="1" u="sng">
                <a:solidFill>
                  <a:srgbClr val="66FF33"/>
                </a:solidFill>
                <a:latin typeface="Times New Roman" pitchFamily="18" charset="0"/>
              </a:rPr>
              <a:t>Neutral Outcomes of the I.R.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Population increase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Growth of cities (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urbanization</a:t>
            </a:r>
            <a:r>
              <a:rPr lang="en-US" sz="2800">
                <a:latin typeface="Times New Roman" pitchFamily="18" charset="0"/>
              </a:rPr>
              <a:t>)</a:t>
            </a:r>
          </a:p>
          <a:p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66FF33"/>
                </a:solidFill>
                <a:latin typeface="Times New Roman" pitchFamily="18" charset="0"/>
              </a:rPr>
              <a:t>Negative Outcomes of the I.R.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143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Poor working conditions</a:t>
            </a:r>
            <a:r>
              <a:rPr lang="en-US">
                <a:latin typeface="Times New Roman" pitchFamily="18" charset="0"/>
              </a:rPr>
              <a:t> (unsanitary, long hours)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Rise of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inner-city slums</a:t>
            </a:r>
            <a:r>
              <a:rPr lang="en-US">
                <a:latin typeface="Times New Roman" pitchFamily="18" charset="0"/>
              </a:rPr>
              <a:t> (tenement housing)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Breakdown of the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family</a:t>
            </a:r>
            <a:r>
              <a:rPr lang="en-US">
                <a:latin typeface="Times New Roman" pitchFamily="18" charset="0"/>
              </a:rPr>
              <a:t> unit</a:t>
            </a:r>
            <a:endParaRPr lang="en-US" b="1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Environmental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pollution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Child labor</a:t>
            </a:r>
          </a:p>
          <a:p>
            <a:endParaRPr lang="en-US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pic>
        <p:nvPicPr>
          <p:cNvPr id="24583" name="Picture 7" descr="oldhi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52800"/>
            <a:ext cx="55626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en-US" sz="4000" b="1" u="sng">
                <a:solidFill>
                  <a:srgbClr val="66FF33"/>
                </a:solidFill>
                <a:latin typeface="Times New Roman" pitchFamily="18" charset="0"/>
              </a:rPr>
              <a:t>In Response to Worker Abuses in a Capitalistic Society</a:t>
            </a:r>
            <a:r>
              <a:rPr lang="en-US" sz="4000" b="1">
                <a:solidFill>
                  <a:srgbClr val="66FF33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686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3 MAJOR EFFCTS </a:t>
            </a:r>
            <a:r>
              <a:rPr lang="en-US" sz="2800" b="1">
                <a:latin typeface="Times New Roman" pitchFamily="18" charset="0"/>
              </a:rPr>
              <a:t>of worker abuses in capitalism</a:t>
            </a:r>
            <a:r>
              <a:rPr lang="en-US" sz="280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	</a:t>
            </a:r>
            <a:endParaRPr lang="en-US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latin typeface="Times New Roman" pitchFamily="18" charset="0"/>
              </a:rPr>
              <a:t># 1 ~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 Rise of Communism (Socialism)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	A system of government in which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the state plans and controls the economy</a:t>
            </a:r>
            <a:r>
              <a:rPr lang="en-US" sz="2800">
                <a:latin typeface="Times New Roman" pitchFamily="18" charset="0"/>
              </a:rPr>
              <a:t> and a single, often                authoritarian party, holds power.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	Communism claims to make progress                  toward a </a:t>
            </a:r>
            <a:r>
              <a:rPr lang="en-US" sz="2800" b="1">
                <a:solidFill>
                  <a:srgbClr val="66FF33"/>
                </a:solidFill>
                <a:latin typeface="Times New Roman" pitchFamily="18" charset="0"/>
              </a:rPr>
              <a:t>classless society</a:t>
            </a:r>
            <a:r>
              <a:rPr lang="en-US" sz="2800">
                <a:latin typeface="Times New Roman" pitchFamily="18" charset="0"/>
              </a:rPr>
              <a:t> in which                                   all goods and wealth are equally                          distributed among the people. 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44040" name="Picture 8" descr="commun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657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r>
              <a:rPr lang="en-US" b="1" u="sng">
                <a:solidFill>
                  <a:srgbClr val="66FF33"/>
                </a:solidFill>
                <a:latin typeface="Times New Roman" pitchFamily="18" charset="0"/>
              </a:rPr>
              <a:t>Marxism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38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66FF33"/>
                </a:solidFill>
                <a:latin typeface="Times New Roman" pitchFamily="18" charset="0"/>
              </a:rPr>
              <a:t>Karl Marx</a:t>
            </a:r>
            <a:r>
              <a:rPr lang="en-US" dirty="0">
                <a:latin typeface="Times New Roman" pitchFamily="18" charset="0"/>
              </a:rPr>
              <a:t> &amp; </a:t>
            </a:r>
            <a:r>
              <a:rPr lang="en-US" dirty="0" smtClean="0">
                <a:latin typeface="Times New Roman" pitchFamily="18" charset="0"/>
              </a:rPr>
              <a:t>Friedrich </a:t>
            </a:r>
            <a:r>
              <a:rPr lang="en-US" dirty="0">
                <a:latin typeface="Times New Roman" pitchFamily="18" charset="0"/>
              </a:rPr>
              <a:t>Engels wrote  </a:t>
            </a:r>
            <a:r>
              <a:rPr lang="en-US" b="1" i="1" dirty="0">
                <a:solidFill>
                  <a:srgbClr val="66FF33"/>
                </a:solidFill>
                <a:latin typeface="Times New Roman" pitchFamily="18" charset="0"/>
              </a:rPr>
              <a:t>Communist Manifesto</a:t>
            </a:r>
            <a:r>
              <a:rPr lang="en-US" dirty="0">
                <a:latin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</a:rPr>
              <a:t>Das Capital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	About the middle class                                   overthrowing the upper                                              class so that </a:t>
            </a:r>
            <a:r>
              <a:rPr lang="en-US" b="1" dirty="0">
                <a:solidFill>
                  <a:srgbClr val="66FF33"/>
                </a:solidFill>
                <a:latin typeface="Times New Roman" pitchFamily="18" charset="0"/>
              </a:rPr>
              <a:t>society would                                                   be class-less and end                                  private property.	</a:t>
            </a:r>
          </a:p>
          <a:p>
            <a:endParaRPr lang="en-US" b="1" dirty="0">
              <a:solidFill>
                <a:srgbClr val="66FF33"/>
              </a:solidFill>
            </a:endParaRPr>
          </a:p>
        </p:txBody>
      </p:sp>
      <p:pic>
        <p:nvPicPr>
          <p:cNvPr id="45060" name="Picture 4" descr="Image:Karl Mar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124200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66FF33"/>
                </a:solidFill>
                <a:latin typeface="Times New Roman" pitchFamily="18" charset="0"/>
              </a:rPr>
              <a:t>Effects of Worker Abuses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#2</a:t>
            </a:r>
            <a:r>
              <a:rPr lang="en-US">
                <a:latin typeface="Times New Roman" pitchFamily="18" charset="0"/>
              </a:rPr>
              <a:t> ~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Development of Labor Unions –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People with the same job organize into a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group to demand worker rights;</a:t>
            </a:r>
            <a:r>
              <a:rPr lang="en-US">
                <a:latin typeface="Times New Roman" pitchFamily="18" charset="0"/>
              </a:rPr>
              <a:t> better pay, benefits, and working conditions.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To achieve their goals unions usually use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collective bargaining</a:t>
            </a:r>
            <a:r>
              <a:rPr lang="en-US">
                <a:latin typeface="Times New Roman" pitchFamily="18" charset="0"/>
              </a:rPr>
              <a:t> or a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strike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#3</a:t>
            </a:r>
            <a:r>
              <a:rPr lang="en-US">
                <a:latin typeface="Times New Roman" pitchFamily="18" charset="0"/>
              </a:rPr>
              <a:t> ~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Democracy 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Brought about </a:t>
            </a:r>
            <a:r>
              <a:rPr lang="en-US" b="1">
                <a:solidFill>
                  <a:srgbClr val="66FF33"/>
                </a:solidFill>
                <a:latin typeface="Times New Roman" pitchFamily="18" charset="0"/>
              </a:rPr>
              <a:t>child labor laws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Work place improvement rules.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Pollution regulation.</a:t>
            </a:r>
          </a:p>
        </p:txBody>
      </p:sp>
      <p:pic>
        <p:nvPicPr>
          <p:cNvPr id="46085" name="Picture 5" descr="uncat_strik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733800"/>
            <a:ext cx="28194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1338</TotalTime>
  <Words>163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Digital Dots</vt:lpstr>
      <vt:lpstr>Industrial Revolution Part #2</vt:lpstr>
      <vt:lpstr>Invention of the Railroad</vt:lpstr>
      <vt:lpstr>Positive Outcomes of the I.R.</vt:lpstr>
      <vt:lpstr>Negative Outcomes of the I.R.</vt:lpstr>
      <vt:lpstr> In Response to Worker Abuses in a Capitalistic Society:</vt:lpstr>
      <vt:lpstr>Marxism</vt:lpstr>
      <vt:lpstr>Effects of Worker Abuses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Part #2</dc:title>
  <dc:creator>mpace</dc:creator>
  <cp:lastModifiedBy>Owner</cp:lastModifiedBy>
  <cp:revision>32</cp:revision>
  <dcterms:created xsi:type="dcterms:W3CDTF">2008-03-17T16:35:06Z</dcterms:created>
  <dcterms:modified xsi:type="dcterms:W3CDTF">2017-03-07T17:35:17Z</dcterms:modified>
</cp:coreProperties>
</file>