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66" d="100"/>
          <a:sy n="66" d="100"/>
        </p:scale>
        <p:origin x="-150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E1B1DA-B413-4E67-8A6C-DE6EEF925ACA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0E7745-3D80-48CD-A4A0-3C3A55B2DB9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6624"/>
            <a:ext cx="9144000" cy="24384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Italian Renaissance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1752600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AutoShape 2" descr="https://kidskonnect.com/assets/uploads/2015/01/renaissanc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04" y="3048000"/>
            <a:ext cx="7772400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r>
              <a:rPr lang="en-US" sz="3200" dirty="0" smtClean="0"/>
              <a:t>What is the Renaissance?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_________________________________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lvl="1"/>
            <a:r>
              <a:rPr lang="en-US" sz="3200" dirty="0" smtClean="0"/>
              <a:t>Push to bring back ideas from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____________ ____________________________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lvl="1"/>
            <a:r>
              <a:rPr lang="en-US" sz="3200" dirty="0" smtClean="0"/>
              <a:t>New ideas in </a:t>
            </a:r>
            <a:r>
              <a:rPr lang="en-US" sz="3200" b="1" dirty="0" smtClean="0">
                <a:solidFill>
                  <a:srgbClr val="FFFF00"/>
                </a:solidFill>
              </a:rPr>
              <a:t>___________________________ ___________________</a:t>
            </a:r>
          </a:p>
          <a:p>
            <a:pPr lvl="1"/>
            <a:r>
              <a:rPr lang="en-US" sz="3200" dirty="0" smtClean="0"/>
              <a:t>Began </a:t>
            </a:r>
            <a:r>
              <a:rPr lang="en-US" sz="3200" dirty="0" smtClean="0"/>
              <a:t>in the early 1400s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__________________________________________________________________________________________________________________________________________________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631" y="3343228"/>
            <a:ext cx="3809998" cy="348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Renaissance began in the </a:t>
            </a:r>
            <a:r>
              <a:rPr lang="en-US" sz="3400" b="1" dirty="0" smtClean="0">
                <a:solidFill>
                  <a:srgbClr val="FFFF00"/>
                </a:solidFill>
              </a:rPr>
              <a:t>____________ _____________________________________________________________</a:t>
            </a:r>
            <a:r>
              <a:rPr lang="en-US" sz="3400" dirty="0" smtClean="0"/>
              <a:t>– </a:t>
            </a:r>
            <a:r>
              <a:rPr lang="en-US" sz="3400" dirty="0" smtClean="0"/>
              <a:t>WHY???</a:t>
            </a:r>
          </a:p>
          <a:p>
            <a:pPr marL="0" indent="0">
              <a:buNone/>
            </a:pPr>
            <a:r>
              <a:rPr lang="en-US" sz="3400" dirty="0" smtClean="0"/>
              <a:t>1. </a:t>
            </a:r>
            <a:r>
              <a:rPr lang="en-US" sz="3400" b="1" dirty="0" smtClean="0">
                <a:solidFill>
                  <a:srgbClr val="FFFF00"/>
                </a:solidFill>
              </a:rPr>
              <a:t>_____________</a:t>
            </a:r>
            <a:r>
              <a:rPr lang="en-US" sz="3400" dirty="0" smtClean="0"/>
              <a:t>– </a:t>
            </a:r>
            <a:r>
              <a:rPr lang="en-US" sz="3400" dirty="0" smtClean="0"/>
              <a:t>spread ideas and cultures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/>
              <a:t>Florence – </a:t>
            </a:r>
            <a:r>
              <a:rPr lang="en-US" sz="3400" b="1" dirty="0" smtClean="0">
                <a:solidFill>
                  <a:srgbClr val="FFFF00"/>
                </a:solidFill>
              </a:rPr>
              <a:t>___________________________ ____________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/>
              <a:t>Milan – </a:t>
            </a:r>
            <a:r>
              <a:rPr lang="en-US" sz="3400" b="1" dirty="0" smtClean="0">
                <a:solidFill>
                  <a:srgbClr val="FFFF00"/>
                </a:solidFill>
              </a:rPr>
              <a:t>_____________________________ _______________________________________________________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400" dirty="0" smtClean="0"/>
              <a:t>Venice – </a:t>
            </a:r>
            <a:r>
              <a:rPr lang="en-US" sz="3400" b="1" dirty="0" smtClean="0">
                <a:solidFill>
                  <a:srgbClr val="FFFF00"/>
                </a:solidFill>
              </a:rPr>
              <a:t>_____________________________ _____________________________________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Origins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2. </a:t>
            </a:r>
            <a:r>
              <a:rPr lang="en-US" sz="3200" b="1" dirty="0" smtClean="0">
                <a:solidFill>
                  <a:srgbClr val="FFFF00"/>
                </a:solidFill>
              </a:rPr>
              <a:t>______________________</a:t>
            </a:r>
            <a:r>
              <a:rPr lang="en-US" sz="3200" dirty="0" smtClean="0"/>
              <a:t>in </a:t>
            </a:r>
            <a:r>
              <a:rPr lang="en-US" sz="3200" dirty="0" smtClean="0"/>
              <a:t>the three city-states funded new ideas in art and culture – these rich merchants were called </a:t>
            </a:r>
            <a:r>
              <a:rPr lang="en-US" sz="3200" b="1" dirty="0" smtClean="0">
                <a:solidFill>
                  <a:srgbClr val="FFFF00"/>
                </a:solidFill>
              </a:rPr>
              <a:t>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__________________________________________________________________________________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28998"/>
            <a:ext cx="3128470" cy="338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Accomplishments in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One of the largest examples of </a:t>
            </a:r>
            <a:r>
              <a:rPr lang="en-US" sz="3400" b="1" dirty="0" smtClean="0">
                <a:solidFill>
                  <a:srgbClr val="FFFF00"/>
                </a:solidFill>
              </a:rPr>
              <a:t>___________ ____________ </a:t>
            </a:r>
            <a:r>
              <a:rPr lang="en-US" sz="3400" dirty="0" smtClean="0"/>
              <a:t>was in art</a:t>
            </a:r>
          </a:p>
          <a:p>
            <a:r>
              <a:rPr lang="en-US" sz="3400" dirty="0" smtClean="0"/>
              <a:t>While art in the Middle Ages tended to focus strictly on </a:t>
            </a:r>
            <a:r>
              <a:rPr lang="en-US" sz="3400" b="1" dirty="0" smtClean="0">
                <a:solidFill>
                  <a:srgbClr val="FFFF00"/>
                </a:solidFill>
              </a:rPr>
              <a:t>________________________ ______________________________________________________________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r>
              <a:rPr lang="en-US" sz="3400" dirty="0" smtClean="0"/>
              <a:t>A </a:t>
            </a:r>
            <a:r>
              <a:rPr lang="en-US" sz="3400" dirty="0" smtClean="0"/>
              <a:t>big reason for this was because the </a:t>
            </a:r>
            <a:r>
              <a:rPr lang="en-US" sz="3400" b="1" dirty="0" smtClean="0">
                <a:solidFill>
                  <a:srgbClr val="FFFF00"/>
                </a:solidFill>
              </a:rPr>
              <a:t>____________________________________________________________________________</a:t>
            </a:r>
            <a:endParaRPr lang="en-US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Michelangelo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_____________</a:t>
            </a:r>
            <a:r>
              <a:rPr lang="en-US" sz="3200" dirty="0" smtClean="0"/>
              <a:t>(</a:t>
            </a:r>
            <a:r>
              <a:rPr lang="en-US" sz="3200" dirty="0" smtClean="0"/>
              <a:t>1475-1564) was an Italian artist best remembered for his </a:t>
            </a:r>
            <a:r>
              <a:rPr lang="en-US" sz="3200" b="1" dirty="0" smtClean="0">
                <a:solidFill>
                  <a:srgbClr val="FFFF00"/>
                </a:solidFill>
              </a:rPr>
              <a:t>___________________ _______________________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Much of his work was of </a:t>
            </a:r>
            <a:r>
              <a:rPr lang="en-US" sz="3200" b="1" dirty="0" smtClean="0">
                <a:solidFill>
                  <a:srgbClr val="FFFF00"/>
                </a:solidFill>
              </a:rPr>
              <a:t>__________________ ___________________________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His two most famous sculptures, </a:t>
            </a:r>
            <a:r>
              <a:rPr lang="en-US" sz="3200" b="1" i="1" dirty="0" smtClean="0">
                <a:solidFill>
                  <a:srgbClr val="FFFF00"/>
                </a:solidFill>
              </a:rPr>
              <a:t>___________ ____________________________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</a:p>
          <a:p>
            <a:pPr marL="137160" indent="0">
              <a:buNone/>
            </a:pPr>
            <a:r>
              <a:rPr lang="en-US" sz="3200" dirty="0" smtClean="0"/>
              <a:t>    completed before he </a:t>
            </a:r>
            <a:r>
              <a:rPr lang="en-US" sz="3200" dirty="0" smtClean="0"/>
              <a:t>turned 30</a:t>
            </a:r>
          </a:p>
          <a:p>
            <a:r>
              <a:rPr lang="en-US" sz="3200" dirty="0" smtClean="0"/>
              <a:t>While using many Christian </a:t>
            </a:r>
          </a:p>
          <a:p>
            <a:pPr marL="585216" lvl="1" indent="0">
              <a:buNone/>
            </a:pPr>
            <a:r>
              <a:rPr lang="en-US" sz="3200" dirty="0" smtClean="0"/>
              <a:t>symbols in</a:t>
            </a:r>
            <a:r>
              <a:rPr lang="en-US" sz="3200" dirty="0"/>
              <a:t> </a:t>
            </a:r>
            <a:r>
              <a:rPr lang="en-US" sz="3200" dirty="0" smtClean="0"/>
              <a:t>his art, he focused </a:t>
            </a:r>
            <a:endParaRPr lang="en-US" sz="3200" dirty="0" smtClean="0"/>
          </a:p>
          <a:p>
            <a:pPr marL="585216" lvl="1" indent="0">
              <a:buNone/>
            </a:pPr>
            <a:r>
              <a:rPr lang="en-US" sz="3200" dirty="0"/>
              <a:t>o</a:t>
            </a:r>
            <a:r>
              <a:rPr lang="en-US" sz="3200" dirty="0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/>
              <a:t>many </a:t>
            </a:r>
            <a:r>
              <a:rPr lang="en-US" sz="3200" b="1" dirty="0" smtClean="0">
                <a:solidFill>
                  <a:srgbClr val="FFFF00"/>
                </a:solidFill>
              </a:rPr>
              <a:t>____________________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778794"/>
            <a:ext cx="2362199" cy="304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9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Michelangelo’s </a:t>
            </a:r>
            <a:r>
              <a:rPr lang="en-US" sz="4000" i="1" dirty="0" smtClean="0"/>
              <a:t>David</a:t>
            </a:r>
            <a:endParaRPr lang="en-US" sz="4000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14084"/>
            <a:ext cx="3429000" cy="582168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657600" y="838200"/>
            <a:ext cx="5486400" cy="6019800"/>
          </a:xfrm>
        </p:spPr>
        <p:txBody>
          <a:bodyPr/>
          <a:lstStyle/>
          <a:p>
            <a:r>
              <a:rPr lang="en-US" sz="3200" dirty="0" smtClean="0"/>
              <a:t>The statue of </a:t>
            </a:r>
            <a:r>
              <a:rPr lang="en-US" sz="3200" i="1" dirty="0" smtClean="0"/>
              <a:t>David</a:t>
            </a:r>
            <a:r>
              <a:rPr lang="en-US" sz="3200" dirty="0" smtClean="0"/>
              <a:t> was based on the </a:t>
            </a:r>
            <a:r>
              <a:rPr lang="en-US" sz="3200" b="1" dirty="0" smtClean="0">
                <a:solidFill>
                  <a:srgbClr val="FFFF00"/>
                </a:solidFill>
              </a:rPr>
              <a:t>___________ __________________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David was a popular subject in Florence art, and it came to be a symbol of the </a:t>
            </a:r>
            <a:r>
              <a:rPr lang="en-US" sz="3200" b="1" dirty="0" smtClean="0">
                <a:solidFill>
                  <a:srgbClr val="FFFF00"/>
                </a:solidFill>
              </a:rPr>
              <a:t>__________ _______________________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The statue is the </a:t>
            </a:r>
            <a:r>
              <a:rPr lang="en-US" sz="3200" b="1" dirty="0" smtClean="0">
                <a:solidFill>
                  <a:srgbClr val="FFFF00"/>
                </a:solidFill>
              </a:rPr>
              <a:t>________ ______________________________________________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endParaRPr lang="en-US" sz="3000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71600" y="3581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Leonardo da Vinci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__________________________________________________________________________________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Despite being </a:t>
            </a:r>
            <a:r>
              <a:rPr lang="en-US" sz="3200" b="1" dirty="0" smtClean="0">
                <a:solidFill>
                  <a:srgbClr val="FFFF00"/>
                </a:solidFill>
              </a:rPr>
              <a:t>____________________________</a:t>
            </a:r>
            <a:r>
              <a:rPr lang="en-US" sz="3200" dirty="0" smtClean="0"/>
              <a:t>, </a:t>
            </a:r>
            <a:r>
              <a:rPr lang="en-US" sz="3200" dirty="0" smtClean="0"/>
              <a:t>da Vinci did not consider himself a great artist</a:t>
            </a:r>
          </a:p>
          <a:p>
            <a:r>
              <a:rPr lang="en-US" sz="3200" dirty="0" smtClean="0"/>
              <a:t>Many of his greatest accomplishments came from his inventions </a:t>
            </a:r>
          </a:p>
          <a:p>
            <a:r>
              <a:rPr lang="en-US" sz="3200" dirty="0" smtClean="0"/>
              <a:t>Da </a:t>
            </a:r>
            <a:r>
              <a:rPr lang="en-US" sz="3200" smtClean="0"/>
              <a:t>Vinci </a:t>
            </a:r>
            <a:r>
              <a:rPr lang="en-US" sz="3200" b="1" smtClean="0">
                <a:solidFill>
                  <a:srgbClr val="FFFF00"/>
                </a:solidFill>
              </a:rPr>
              <a:t>________________________________ _______________________________________________________________________________________________________________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9" y="3560616"/>
            <a:ext cx="2590801" cy="329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15563</TotalTime>
  <Words>236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The Italian Renaissance</vt:lpstr>
      <vt:lpstr>Meaning</vt:lpstr>
      <vt:lpstr>Origins</vt:lpstr>
      <vt:lpstr>Origins cont…</vt:lpstr>
      <vt:lpstr>Accomplishments in Art</vt:lpstr>
      <vt:lpstr>Michelangelo</vt:lpstr>
      <vt:lpstr>Michelangelo’s David</vt:lpstr>
      <vt:lpstr>Leonardo da Vinci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Owner</cp:lastModifiedBy>
  <cp:revision>85</cp:revision>
  <dcterms:created xsi:type="dcterms:W3CDTF">2012-08-10T14:11:10Z</dcterms:created>
  <dcterms:modified xsi:type="dcterms:W3CDTF">2016-08-30T16:16:10Z</dcterms:modified>
</cp:coreProperties>
</file>