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6" d="100"/>
          <a:sy n="66" d="100"/>
        </p:scale>
        <p:origin x="-150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E1B1DA-B413-4E67-8A6C-DE6EEF925ACA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0E7745-3D80-48CD-A4A0-3C3A55B2DB9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624"/>
            <a:ext cx="9144000" cy="2438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Italian Renaissance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kidskonnect.com/assets/uploads/2015/01/renaiss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4" y="3048000"/>
            <a:ext cx="77724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Da Vinci Inventions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8386"/>
            <a:ext cx="6611264" cy="54102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269901" cy="5467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62" y="1123217"/>
            <a:ext cx="6581775" cy="5050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2" y="918029"/>
            <a:ext cx="7689193" cy="5135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5204"/>
            <a:ext cx="4210604" cy="6281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0"/>
            <a:ext cx="466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r>
              <a:rPr lang="en-US" sz="3200" dirty="0" smtClean="0"/>
              <a:t>What is the Renaissance?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“Rebirth” of classical knowledge</a:t>
            </a:r>
          </a:p>
          <a:p>
            <a:pPr lvl="1"/>
            <a:r>
              <a:rPr lang="en-US" sz="3200" dirty="0" smtClean="0"/>
              <a:t>Push to bring back ideas from</a:t>
            </a:r>
            <a:r>
              <a:rPr lang="en-US" sz="3200" b="1" dirty="0" smtClean="0">
                <a:solidFill>
                  <a:srgbClr val="FFFF00"/>
                </a:solidFill>
              </a:rPr>
              <a:t> Ancient Greece and Ancient Rome</a:t>
            </a:r>
          </a:p>
          <a:p>
            <a:pPr lvl="1"/>
            <a:r>
              <a:rPr lang="en-US" sz="3200" dirty="0" smtClean="0"/>
              <a:t>New ideas in </a:t>
            </a:r>
            <a:r>
              <a:rPr lang="en-US" sz="3200" b="1" dirty="0" smtClean="0">
                <a:solidFill>
                  <a:srgbClr val="FFFF00"/>
                </a:solidFill>
              </a:rPr>
              <a:t>art, music, literature, </a:t>
            </a:r>
            <a:r>
              <a:rPr lang="en-US" sz="3200" b="1" dirty="0" smtClean="0">
                <a:solidFill>
                  <a:srgbClr val="FFFF00"/>
                </a:solidFill>
              </a:rPr>
              <a:t>philosophy</a:t>
            </a:r>
          </a:p>
          <a:p>
            <a:pPr lvl="1"/>
            <a:r>
              <a:rPr lang="en-US" sz="3200" dirty="0" smtClean="0"/>
              <a:t>Began </a:t>
            </a:r>
            <a:r>
              <a:rPr lang="en-US" sz="3200" dirty="0" smtClean="0"/>
              <a:t>in the early 1400s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A cultural and political</a:t>
            </a:r>
          </a:p>
          <a:p>
            <a:pPr marL="137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change that greatly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</a:t>
            </a:r>
            <a:r>
              <a:rPr lang="en-US" sz="3200" b="1" dirty="0" smtClean="0">
                <a:solidFill>
                  <a:srgbClr val="FFFF00"/>
                </a:solidFill>
              </a:rPr>
              <a:t>influenced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Europe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31" y="3343228"/>
            <a:ext cx="3809998" cy="34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The Renaissance began in the </a:t>
            </a:r>
            <a:r>
              <a:rPr lang="en-US" sz="3400" b="1" dirty="0" smtClean="0">
                <a:solidFill>
                  <a:srgbClr val="FFFF00"/>
                </a:solidFill>
              </a:rPr>
              <a:t>Italian city-state of Florence and spread throughout Milan and Venice </a:t>
            </a:r>
            <a:r>
              <a:rPr lang="en-US" sz="3400" dirty="0" smtClean="0"/>
              <a:t>– WHY???</a:t>
            </a:r>
          </a:p>
          <a:p>
            <a:pPr marL="0" indent="0">
              <a:buNone/>
            </a:pPr>
            <a:r>
              <a:rPr lang="en-US" sz="3400" dirty="0" smtClean="0"/>
              <a:t>1. </a:t>
            </a:r>
            <a:r>
              <a:rPr lang="en-US" sz="3400" b="1" dirty="0" smtClean="0">
                <a:solidFill>
                  <a:srgbClr val="FFFF00"/>
                </a:solidFill>
              </a:rPr>
              <a:t>Trade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smtClean="0"/>
              <a:t>– spread ideas and cultures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smtClean="0"/>
              <a:t>Florence – </a:t>
            </a:r>
            <a:r>
              <a:rPr lang="en-US" sz="3400" b="1" dirty="0" smtClean="0">
                <a:solidFill>
                  <a:srgbClr val="FFFF00"/>
                </a:solidFill>
              </a:rPr>
              <a:t>major trade city of </a:t>
            </a:r>
            <a:r>
              <a:rPr lang="en-US" sz="3400" b="1" dirty="0" smtClean="0">
                <a:solidFill>
                  <a:srgbClr val="FFFF00"/>
                </a:solidFill>
              </a:rPr>
              <a:t>northern </a:t>
            </a:r>
            <a:r>
              <a:rPr lang="en-US" sz="3400" b="1" dirty="0" smtClean="0">
                <a:solidFill>
                  <a:srgbClr val="FFFF00"/>
                </a:solidFill>
              </a:rPr>
              <a:t>Italy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smtClean="0"/>
              <a:t>Milan – </a:t>
            </a:r>
            <a:r>
              <a:rPr lang="en-US" sz="3400" b="1" dirty="0" smtClean="0">
                <a:solidFill>
                  <a:srgbClr val="FFFF00"/>
                </a:solidFill>
              </a:rPr>
              <a:t>located at a major trading</a:t>
            </a:r>
          </a:p>
          <a:p>
            <a:pPr marL="457200" lvl="1" indent="0">
              <a:buNone/>
            </a:pPr>
            <a:r>
              <a:rPr lang="en-US" sz="3400" b="1" dirty="0" smtClean="0">
                <a:solidFill>
                  <a:srgbClr val="FFFF00"/>
                </a:solidFill>
              </a:rPr>
              <a:t>	route between the Alps and the </a:t>
            </a:r>
          </a:p>
          <a:p>
            <a:pPr marL="457200" lvl="1" indent="0">
              <a:buNone/>
            </a:pPr>
            <a:r>
              <a:rPr lang="en-US" sz="3400" b="1" dirty="0">
                <a:solidFill>
                  <a:srgbClr val="FFFF00"/>
                </a:solidFill>
              </a:rPr>
              <a:t>	</a:t>
            </a:r>
            <a:r>
              <a:rPr lang="en-US" sz="3400" b="1" dirty="0" smtClean="0">
                <a:solidFill>
                  <a:srgbClr val="FFFF00"/>
                </a:solidFill>
              </a:rPr>
              <a:t>coast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 smtClean="0"/>
              <a:t>Venice – </a:t>
            </a:r>
            <a:r>
              <a:rPr lang="en-US" sz="3400" b="1" dirty="0" smtClean="0">
                <a:solidFill>
                  <a:srgbClr val="FFFF00"/>
                </a:solidFill>
              </a:rPr>
              <a:t>Link between Asia and</a:t>
            </a:r>
          </a:p>
          <a:p>
            <a:pPr marL="457200" lvl="1" indent="0">
              <a:buNone/>
            </a:pPr>
            <a:r>
              <a:rPr lang="en-US" sz="3400" b="1" dirty="0" smtClean="0">
                <a:solidFill>
                  <a:srgbClr val="FFFF00"/>
                </a:solidFill>
              </a:rPr>
              <a:t>	Western Europe</a:t>
            </a:r>
          </a:p>
          <a:p>
            <a:pPr marL="5715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29" y="-216224"/>
            <a:ext cx="4679831" cy="70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b="1" dirty="0" smtClean="0">
                <a:solidFill>
                  <a:srgbClr val="FFFF00"/>
                </a:solidFill>
              </a:rPr>
              <a:t>Wealth – rich merchants </a:t>
            </a:r>
            <a:r>
              <a:rPr lang="en-US" sz="3200" dirty="0" smtClean="0"/>
              <a:t>in the three city-states funded new ideas in art and culture – these rich merchants were called </a:t>
            </a:r>
            <a:r>
              <a:rPr lang="en-US" sz="3200" b="1" dirty="0" smtClean="0">
                <a:solidFill>
                  <a:srgbClr val="FFFF00"/>
                </a:solidFill>
              </a:rPr>
              <a:t>patrons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In Florence, the city was controlled by the Medici family, who were wealthy bankers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8998"/>
            <a:ext cx="3128470" cy="33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Accomplishments in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One of the largest examples of </a:t>
            </a:r>
            <a:r>
              <a:rPr lang="en-US" sz="3400" b="1" dirty="0" smtClean="0">
                <a:solidFill>
                  <a:srgbClr val="FFFF00"/>
                </a:solidFill>
              </a:rPr>
              <a:t>Renaissance influence </a:t>
            </a:r>
            <a:r>
              <a:rPr lang="en-US" sz="3400" dirty="0" smtClean="0"/>
              <a:t>was in art</a:t>
            </a:r>
          </a:p>
          <a:p>
            <a:r>
              <a:rPr lang="en-US" sz="3400" dirty="0" smtClean="0"/>
              <a:t>While art in the Middle Ages tended to focus strictly on </a:t>
            </a:r>
            <a:r>
              <a:rPr lang="en-US" sz="3400" b="1" dirty="0" smtClean="0">
                <a:solidFill>
                  <a:srgbClr val="FFFF00"/>
                </a:solidFill>
              </a:rPr>
              <a:t>Christian symbols, Renaissance art began to focus more on everyday life</a:t>
            </a:r>
          </a:p>
          <a:p>
            <a:r>
              <a:rPr lang="en-US" sz="3400" dirty="0" smtClean="0"/>
              <a:t>A </a:t>
            </a:r>
            <a:r>
              <a:rPr lang="en-US" sz="3400" dirty="0" smtClean="0"/>
              <a:t>big reason for this was because the </a:t>
            </a:r>
            <a:r>
              <a:rPr lang="en-US" sz="3400" b="1" dirty="0" smtClean="0">
                <a:solidFill>
                  <a:srgbClr val="FFFF00"/>
                </a:solidFill>
              </a:rPr>
              <a:t>Catholic Church had lost much of its authority and influence</a:t>
            </a:r>
            <a:endParaRPr lang="en-US" sz="34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77" y="960430"/>
            <a:ext cx="4991291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4181739" cy="52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Michelangelo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Michelangelo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(1475-1564) was an Italian artist best remembered for his </a:t>
            </a:r>
            <a:r>
              <a:rPr lang="en-US" sz="3200" b="1" dirty="0" smtClean="0">
                <a:solidFill>
                  <a:srgbClr val="FFFF00"/>
                </a:solidFill>
              </a:rPr>
              <a:t>paintings and sculptures</a:t>
            </a:r>
          </a:p>
          <a:p>
            <a:r>
              <a:rPr lang="en-US" sz="3200" dirty="0" smtClean="0"/>
              <a:t>Much of his work was of </a:t>
            </a:r>
            <a:r>
              <a:rPr lang="en-US" sz="3200" b="1" dirty="0" smtClean="0">
                <a:solidFill>
                  <a:srgbClr val="FFFF00"/>
                </a:solidFill>
              </a:rPr>
              <a:t>Christian figures or themes</a:t>
            </a:r>
          </a:p>
          <a:p>
            <a:r>
              <a:rPr lang="en-US" sz="3200" dirty="0" smtClean="0"/>
              <a:t>His two most famous sculptures, </a:t>
            </a:r>
            <a:r>
              <a:rPr lang="en-US" sz="3200" b="1" i="1" dirty="0" smtClean="0">
                <a:solidFill>
                  <a:srgbClr val="FFFF00"/>
                </a:solidFill>
              </a:rPr>
              <a:t>Statue of David </a:t>
            </a:r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i="1" dirty="0" smtClean="0">
                <a:solidFill>
                  <a:srgbClr val="FFFF00"/>
                </a:solidFill>
              </a:rPr>
              <a:t>The </a:t>
            </a:r>
            <a:r>
              <a:rPr lang="en-US" sz="3200" b="1" i="1" dirty="0" smtClean="0">
                <a:solidFill>
                  <a:srgbClr val="FFFF00"/>
                </a:solidFill>
              </a:rPr>
              <a:t>Pieta</a:t>
            </a:r>
            <a:r>
              <a:rPr lang="en-US" sz="3200" b="1" dirty="0" smtClean="0">
                <a:solidFill>
                  <a:srgbClr val="FFFF00"/>
                </a:solidFill>
              </a:rPr>
              <a:t> were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sz="3200" dirty="0" smtClean="0"/>
              <a:t>    completed before he </a:t>
            </a:r>
            <a:r>
              <a:rPr lang="en-US" sz="3200" dirty="0" smtClean="0"/>
              <a:t>turned 30</a:t>
            </a:r>
          </a:p>
          <a:p>
            <a:r>
              <a:rPr lang="en-US" sz="3200" dirty="0" smtClean="0"/>
              <a:t>While using many Christian </a:t>
            </a:r>
          </a:p>
          <a:p>
            <a:pPr marL="585216" lvl="1" indent="0">
              <a:buNone/>
            </a:pPr>
            <a:r>
              <a:rPr lang="en-US" sz="3200" dirty="0" smtClean="0"/>
              <a:t>symbols in</a:t>
            </a:r>
            <a:r>
              <a:rPr lang="en-US" sz="3200" dirty="0"/>
              <a:t> </a:t>
            </a:r>
            <a:r>
              <a:rPr lang="en-US" sz="3200" dirty="0" smtClean="0"/>
              <a:t>his art, he focused </a:t>
            </a:r>
            <a:endParaRPr lang="en-US" sz="3200" dirty="0" smtClean="0"/>
          </a:p>
          <a:p>
            <a:pPr marL="585216" lvl="1" indent="0">
              <a:buNone/>
            </a:pPr>
            <a:r>
              <a:rPr lang="en-US" sz="3200" dirty="0"/>
              <a:t>o</a:t>
            </a:r>
            <a:r>
              <a:rPr lang="en-US" sz="3200" dirty="0" smtClean="0"/>
              <a:t>n</a:t>
            </a:r>
            <a:r>
              <a:rPr lang="en-US" sz="3200" dirty="0" smtClean="0"/>
              <a:t> </a:t>
            </a:r>
            <a:r>
              <a:rPr lang="en-US" sz="3200" dirty="0" smtClean="0"/>
              <a:t>many </a:t>
            </a:r>
            <a:r>
              <a:rPr lang="en-US" sz="3200" b="1" dirty="0" smtClean="0">
                <a:solidFill>
                  <a:srgbClr val="FFFF00"/>
                </a:solidFill>
              </a:rPr>
              <a:t>realistic themes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78794"/>
            <a:ext cx="2362199" cy="30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Michelangelo’s </a:t>
            </a:r>
            <a:r>
              <a:rPr lang="en-US" sz="4000" i="1" dirty="0" smtClean="0"/>
              <a:t>David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084"/>
            <a:ext cx="3429000" cy="582168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57600" y="838200"/>
            <a:ext cx="5486400" cy="6019800"/>
          </a:xfrm>
        </p:spPr>
        <p:txBody>
          <a:bodyPr/>
          <a:lstStyle/>
          <a:p>
            <a:r>
              <a:rPr lang="en-US" sz="3200" dirty="0" smtClean="0"/>
              <a:t>The statue of </a:t>
            </a:r>
            <a:r>
              <a:rPr lang="en-US" sz="3200" i="1" dirty="0" smtClean="0"/>
              <a:t>David</a:t>
            </a:r>
            <a:r>
              <a:rPr lang="en-US" sz="3200" dirty="0" smtClean="0"/>
              <a:t> was based on the </a:t>
            </a:r>
            <a:r>
              <a:rPr lang="en-US" sz="3200" b="1" dirty="0" smtClean="0">
                <a:solidFill>
                  <a:srgbClr val="FFFF00"/>
                </a:solidFill>
              </a:rPr>
              <a:t>hero from the Bible</a:t>
            </a:r>
          </a:p>
          <a:p>
            <a:r>
              <a:rPr lang="en-US" sz="3200" dirty="0" smtClean="0"/>
              <a:t>David was a popular subject in Florence art, and it came to be a symbol of the </a:t>
            </a:r>
            <a:r>
              <a:rPr lang="en-US" sz="3200" b="1" dirty="0" smtClean="0">
                <a:solidFill>
                  <a:srgbClr val="FFFF00"/>
                </a:solidFill>
              </a:rPr>
              <a:t>Florentine Republic</a:t>
            </a:r>
          </a:p>
          <a:p>
            <a:r>
              <a:rPr lang="en-US" sz="3200" dirty="0" smtClean="0"/>
              <a:t>The statue is the </a:t>
            </a:r>
            <a:r>
              <a:rPr lang="en-US" sz="3200" b="1" dirty="0" smtClean="0">
                <a:solidFill>
                  <a:srgbClr val="FFFF00"/>
                </a:solidFill>
              </a:rPr>
              <a:t>defining icon of Renaissance sculpting </a:t>
            </a:r>
          </a:p>
          <a:p>
            <a:endParaRPr lang="en-US" sz="3000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35814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Sistine Chapel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504950"/>
            <a:ext cx="6350000" cy="4610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" y="1447800"/>
            <a:ext cx="9056558" cy="464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3" y="685800"/>
            <a:ext cx="5470814" cy="617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3" y="60960"/>
            <a:ext cx="5470813" cy="6736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015"/>
            <a:ext cx="9144000" cy="43319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94386" y="4171043"/>
            <a:ext cx="3429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Leonardo da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Leonardo da Vinci (1452-1519) was an Italian artist, inventor, scientist, and mathematician</a:t>
            </a:r>
          </a:p>
          <a:p>
            <a:r>
              <a:rPr lang="en-US" sz="3200" dirty="0" smtClean="0"/>
              <a:t>Despite being </a:t>
            </a:r>
            <a:r>
              <a:rPr lang="en-US" sz="3200" b="1" dirty="0" smtClean="0">
                <a:solidFill>
                  <a:srgbClr val="FFFF00"/>
                </a:solidFill>
              </a:rPr>
              <a:t>well known for his paintings</a:t>
            </a:r>
            <a:r>
              <a:rPr lang="en-US" sz="3200" dirty="0" smtClean="0"/>
              <a:t>, da Vinci did not consider himself a great artist</a:t>
            </a:r>
          </a:p>
          <a:p>
            <a:r>
              <a:rPr lang="en-US" sz="3200" dirty="0" smtClean="0"/>
              <a:t>Many of his greatest accomplishments came from his inventions </a:t>
            </a:r>
          </a:p>
          <a:p>
            <a:r>
              <a:rPr lang="en-US" sz="3200" dirty="0" smtClean="0"/>
              <a:t>Da Vinci </a:t>
            </a:r>
            <a:r>
              <a:rPr lang="en-US" sz="3200" b="1" dirty="0" smtClean="0">
                <a:solidFill>
                  <a:srgbClr val="FFFF00"/>
                </a:solidFill>
              </a:rPr>
              <a:t>designed many objects</a:t>
            </a:r>
          </a:p>
          <a:p>
            <a:pPr marL="585216" lvl="1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t</a:t>
            </a:r>
            <a:r>
              <a:rPr lang="en-US" sz="3200" b="1" dirty="0" smtClean="0">
                <a:solidFill>
                  <a:srgbClr val="FFFF00"/>
                </a:solidFill>
              </a:rPr>
              <a:t>hat would not be built for </a:t>
            </a:r>
          </a:p>
          <a:p>
            <a:pPr marL="585216" lvl="1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</a:rPr>
              <a:t>undreds of </a:t>
            </a:r>
            <a:r>
              <a:rPr lang="en-US" sz="3200" b="1" dirty="0" smtClean="0">
                <a:solidFill>
                  <a:srgbClr val="FFFF00"/>
                </a:solidFill>
              </a:rPr>
              <a:t>years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3560616"/>
            <a:ext cx="2590801" cy="32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15559</TotalTime>
  <Words>360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The Italian Renaissance</vt:lpstr>
      <vt:lpstr>Meaning</vt:lpstr>
      <vt:lpstr>Origins</vt:lpstr>
      <vt:lpstr>Origins cont…</vt:lpstr>
      <vt:lpstr>Accomplishments in Art</vt:lpstr>
      <vt:lpstr>Michelangelo</vt:lpstr>
      <vt:lpstr>Michelangelo’s David</vt:lpstr>
      <vt:lpstr>Sistine Chapel</vt:lpstr>
      <vt:lpstr>Leonardo da Vinci</vt:lpstr>
      <vt:lpstr>Da Vinci Inventions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Owner</cp:lastModifiedBy>
  <cp:revision>84</cp:revision>
  <dcterms:created xsi:type="dcterms:W3CDTF">2012-08-10T14:11:10Z</dcterms:created>
  <dcterms:modified xsi:type="dcterms:W3CDTF">2016-08-30T16:12:05Z</dcterms:modified>
</cp:coreProperties>
</file>