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2" r:id="rId2"/>
    <p:sldId id="295" r:id="rId3"/>
    <p:sldId id="297" r:id="rId4"/>
    <p:sldId id="299" r:id="rId5"/>
    <p:sldId id="300" r:id="rId6"/>
    <p:sldId id="30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98858-251D-48CA-96AC-688192140BA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5A4DE-FE77-42A3-BD67-67F1E718A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89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02308-6B54-4B17-B946-DC854075B4C6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AAAC4-5810-40C0-A295-138BC1F9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>
                <a:alpha val="83000"/>
              </a:srgbClr>
            </a:gs>
            <a:gs pos="50000">
              <a:srgbClr val="C00000">
                <a:alpha val="83000"/>
              </a:srgbClr>
            </a:gs>
            <a:gs pos="100000">
              <a:srgbClr val="C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4C80-F897-40C1-A207-292F3725C0C3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0EDE7-581D-4655-9346-492787280C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2667000"/>
          </a:xfrm>
        </p:spPr>
        <p:txBody>
          <a:bodyPr>
            <a:normAutofit/>
          </a:bodyPr>
          <a:lstStyle/>
          <a:p>
            <a:r>
              <a:rPr lang="en-US" sz="7000" dirty="0" smtClean="0">
                <a:solidFill>
                  <a:srgbClr val="FFFF00"/>
                </a:solidFill>
              </a:rPr>
              <a:t>The Rise of Joseph Stalin</a:t>
            </a:r>
            <a:r>
              <a:rPr lang="en-US" sz="6000" dirty="0" smtClean="0">
                <a:solidFill>
                  <a:srgbClr val="FFFF00"/>
                </a:solidFill>
              </a:rPr>
              <a:t/>
            </a:r>
            <a:br>
              <a:rPr lang="en-US" sz="6000" dirty="0" smtClean="0">
                <a:solidFill>
                  <a:srgbClr val="FFFF00"/>
                </a:solidFill>
              </a:rPr>
            </a:br>
            <a:r>
              <a:rPr lang="en-US" sz="5000" dirty="0" smtClean="0">
                <a:solidFill>
                  <a:srgbClr val="FFFF00"/>
                </a:solidFill>
              </a:rPr>
              <a:t>The Soviet Union Dictator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WHII #35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0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90600"/>
          </a:xfrm>
        </p:spPr>
        <p:txBody>
          <a:bodyPr/>
          <a:lstStyle/>
          <a:p>
            <a:r>
              <a:rPr lang="en-US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Communist Soviet Leader</a:t>
            </a:r>
            <a:endParaRPr lang="en-US" b="1" u="sng" dirty="0">
              <a:solidFill>
                <a:srgbClr val="F8F2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January</a:t>
            </a: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1924 V. Lenin dies</a:t>
            </a: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at age 53. </a:t>
            </a:r>
          </a:p>
          <a:p>
            <a:pPr>
              <a:lnSpc>
                <a:spcPct val="90000"/>
              </a:lnSpc>
            </a:pP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Amidst the struggle for power emerges the new Soviet leader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Joseph Stalin</a:t>
            </a: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(“man of steel”).</a:t>
            </a:r>
          </a:p>
          <a:p>
            <a:pPr>
              <a:lnSpc>
                <a:spcPct val="90000"/>
              </a:lnSpc>
            </a:pP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He strengthened his </a:t>
            </a:r>
            <a:r>
              <a:rPr lang="en-US" sz="3300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grip on</a:t>
            </a:r>
          </a:p>
          <a:p>
            <a:pPr>
              <a:lnSpc>
                <a:spcPct val="90000"/>
              </a:lnSpc>
              <a:buNone/>
            </a:pPr>
            <a:r>
              <a:rPr lang="en-US" sz="3300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	power</a:t>
            </a:r>
            <a:r>
              <a:rPr lang="en-US" sz="33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throughout the USSR</a:t>
            </a:r>
          </a:p>
          <a:p>
            <a:pPr>
              <a:lnSpc>
                <a:spcPct val="90000"/>
              </a:lnSpc>
              <a:buNone/>
            </a:pPr>
            <a:r>
              <a:rPr lang="en-US" sz="33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	and 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made it </a:t>
            </a:r>
            <a:r>
              <a:rPr lang="en-US" sz="33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 totalitarian </a:t>
            </a:r>
          </a:p>
          <a:p>
            <a:pPr>
              <a:lnSpc>
                <a:spcPct val="90000"/>
              </a:lnSpc>
              <a:buNone/>
            </a:pPr>
            <a:r>
              <a:rPr lang="en-US" sz="3300" dirty="0" smtClean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	state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3300" b="1" u="sng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Totalitarianism</a:t>
            </a:r>
            <a:r>
              <a:rPr lang="en-US" sz="3300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is when                                        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one dictator controls all                                    aspects of life</a:t>
            </a: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and                                                                        government in their country.</a:t>
            </a:r>
          </a:p>
        </p:txBody>
      </p:sp>
      <p:pic>
        <p:nvPicPr>
          <p:cNvPr id="22535" name="Picture 7" descr="sta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819400"/>
            <a:ext cx="3505200" cy="4038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838200"/>
          </a:xfrm>
        </p:spPr>
        <p:txBody>
          <a:bodyPr/>
          <a:lstStyle/>
          <a:p>
            <a:r>
              <a:rPr lang="en-US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Stalin’s Economics</a:t>
            </a:r>
            <a:r>
              <a:rPr lang="en-US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Stalin goal is to return the Soviet Union to “true” communism by bringing all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economic activity under the control of the government</a:t>
            </a: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(him).</a:t>
            </a:r>
          </a:p>
          <a:p>
            <a:pPr>
              <a:lnSpc>
                <a:spcPct val="90000"/>
              </a:lnSpc>
            </a:pP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Stalin very quickly puts in place his                  </a:t>
            </a:r>
            <a:r>
              <a:rPr lang="en-US" sz="33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Five-Year </a:t>
            </a:r>
            <a:r>
              <a:rPr lang="en-US" sz="3300" b="1" u="sng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Plan</a:t>
            </a:r>
            <a:r>
              <a:rPr lang="en-US" sz="3300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:</a:t>
            </a:r>
            <a:endParaRPr lang="en-US" sz="3300" b="1" dirty="0">
              <a:solidFill>
                <a:srgbClr val="F8F2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b="1" dirty="0">
                <a:solidFill>
                  <a:srgbClr val="00CCFF"/>
                </a:solidFill>
                <a:latin typeface="Microsoft Sans Serif" pitchFamily="34" charset="0"/>
                <a:cs typeface="Microsoft Sans Serif" pitchFamily="34" charset="0"/>
              </a:rPr>
              <a:t>	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He sets very high production goals and under his rule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transportation, large industry, and overall production </a:t>
            </a:r>
            <a:r>
              <a:rPr lang="en-US" sz="33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did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 improve</a:t>
            </a: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300" dirty="0">
                <a:latin typeface="Microsoft Sans Serif" pitchFamily="34" charset="0"/>
                <a:cs typeface="Microsoft Sans Serif" pitchFamily="34" charset="0"/>
              </a:rPr>
              <a:t>	</a:t>
            </a:r>
            <a:r>
              <a:rPr lang="en-US" sz="33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However, the workers had little to show for their hard work as nearly all money and goods went to the state. </a:t>
            </a:r>
            <a:r>
              <a:rPr lang="en-US" sz="3300" b="1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Collectivization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29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Agriculture also came under the                                          control of the government</a:t>
            </a:r>
            <a:r>
              <a:rPr lang="en-US" sz="29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by                                     Stalin’s orders.  </a:t>
            </a:r>
          </a:p>
          <a:p>
            <a:r>
              <a:rPr lang="en-US" sz="29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Under Lenin and the NEP small farmers could keep their land, but now under Stalin they had to work for and turn over all land, animals, and tools to </a:t>
            </a:r>
            <a:r>
              <a:rPr lang="en-US" sz="29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collective farms</a:t>
            </a:r>
            <a:r>
              <a:rPr lang="en-US" sz="2900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  <a:p>
            <a:r>
              <a:rPr lang="en-US" sz="29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A </a:t>
            </a:r>
            <a:r>
              <a:rPr lang="en-US" sz="2900" u="sng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collective farm</a:t>
            </a:r>
            <a:r>
              <a:rPr lang="en-US" sz="29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 is a large farm that combined many smaller plots of land into </a:t>
            </a:r>
            <a:r>
              <a:rPr lang="en-US" sz="29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one big state-owned farm</a:t>
            </a:r>
            <a:r>
              <a:rPr lang="en-US" sz="2900" dirty="0">
                <a:latin typeface="Microsoft Sans Serif" pitchFamily="34" charset="0"/>
                <a:cs typeface="Microsoft Sans Serif" pitchFamily="34" charset="0"/>
              </a:rPr>
              <a:t>.  </a:t>
            </a:r>
          </a:p>
          <a:p>
            <a:r>
              <a:rPr lang="en-US" sz="29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Workers resisted collectivization</a:t>
            </a:r>
            <a:r>
              <a:rPr lang="en-US" sz="29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Microsoft Sans Serif" pitchFamily="34" charset="0"/>
                <a:cs typeface="Microsoft Sans Serif" pitchFamily="34" charset="0"/>
              </a:rPr>
              <a:t>with revolts and intentionally low production.  Stalin and government responded by starving them to death; </a:t>
            </a:r>
            <a:r>
              <a:rPr lang="en-US" sz="29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pitchFamily="34" charset="0"/>
                <a:cs typeface="Microsoft Sans Serif" pitchFamily="34" charset="0"/>
              </a:rPr>
              <a:t>12+ million died</a:t>
            </a:r>
            <a:r>
              <a:rPr lang="en-US" sz="2900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</p:txBody>
      </p:sp>
      <p:pic>
        <p:nvPicPr>
          <p:cNvPr id="26629" name="Picture 5" descr="IH1628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"/>
            <a:ext cx="3124200" cy="1905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838200"/>
          </a:xfrm>
        </p:spPr>
        <p:txBody>
          <a:bodyPr/>
          <a:lstStyle/>
          <a:p>
            <a:r>
              <a:rPr lang="en-US" sz="40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Soviet Citizens Suffer under Stalin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He created a division of </a:t>
            </a:r>
            <a:r>
              <a:rPr lang="en-US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Secret </a:t>
            </a:r>
            <a:r>
              <a:rPr lang="en-US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Police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, later known as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KGB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They were loyal only to Stalin himself and he used them to instill fear in the population.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	The secret police enforced all of Stalin’s worst ambitions; they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directed censorship and encouraged citizens to spy on one another</a:t>
            </a:r>
            <a:r>
              <a:rPr lang="en-US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Any person thought to be                                                 disloyal was sent to </a:t>
            </a:r>
            <a:r>
              <a:rPr lang="en-US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forced                                                   labor </a:t>
            </a:r>
            <a:r>
              <a:rPr lang="en-US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camps </a:t>
            </a:r>
            <a:r>
              <a:rPr lang="en-US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Siberia                                                   called </a:t>
            </a:r>
            <a:r>
              <a:rPr lang="en-US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gulags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or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were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	simply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executed.</a:t>
            </a:r>
          </a:p>
        </p:txBody>
      </p:sp>
      <p:pic>
        <p:nvPicPr>
          <p:cNvPr id="27653" name="Picture 5" descr="LincolnGu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508" y="4114800"/>
            <a:ext cx="4210492" cy="274319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838200"/>
          </a:xfrm>
        </p:spPr>
        <p:txBody>
          <a:bodyPr/>
          <a:lstStyle/>
          <a:p>
            <a:r>
              <a:rPr lang="en-US" sz="40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Soviet Citizens Suffer under Stalin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sz="3300" b="1" u="sng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Great Purges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–</a:t>
            </a:r>
            <a:r>
              <a:rPr lang="en-US" sz="3300" b="1" dirty="0">
                <a:solidFill>
                  <a:srgbClr val="00CCFF"/>
                </a:solidFill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3300" dirty="0">
                <a:latin typeface="Times New Roman" pitchFamily="18" charset="0"/>
              </a:rPr>
              <a:t>	</a:t>
            </a:r>
            <a:r>
              <a:rPr lang="en-US" sz="3300" dirty="0">
                <a:solidFill>
                  <a:schemeClr val="bg1"/>
                </a:solidFill>
                <a:latin typeface="Times New Roman" pitchFamily="18" charset="0"/>
              </a:rPr>
              <a:t>Stalin was always fearful of a overthrow so he and his secret police rooted out all “conspirators.”  He had many artists, intellectuals, military leaders, etc.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rounded up and sent to the gulags or killed.</a:t>
            </a:r>
          </a:p>
          <a:p>
            <a:pPr>
              <a:buFontTx/>
              <a:buNone/>
            </a:pPr>
            <a:r>
              <a:rPr lang="en-US" sz="3300" dirty="0">
                <a:latin typeface="Times New Roman" pitchFamily="18" charset="0"/>
              </a:rPr>
              <a:t>				</a:t>
            </a:r>
            <a:r>
              <a:rPr lang="en-US" sz="3300" dirty="0">
                <a:solidFill>
                  <a:schemeClr val="bg1"/>
                </a:solidFill>
                <a:latin typeface="Times New Roman" pitchFamily="18" charset="0"/>
              </a:rPr>
              <a:t>There are a recorded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 million people 		</a:t>
            </a:r>
            <a:r>
              <a:rPr lang="en-US" sz="3300" b="1" dirty="0" smtClean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purged </a:t>
            </a:r>
            <a:r>
              <a:rPr lang="en-US" sz="3300" b="1" dirty="0">
                <a:solidFill>
                  <a:srgbClr val="F8F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under Stalin</a:t>
            </a:r>
            <a:r>
              <a:rPr lang="en-US" sz="3300" dirty="0">
                <a:solidFill>
                  <a:schemeClr val="bg1"/>
                </a:solidFill>
                <a:latin typeface="Times New Roman" pitchFamily="18" charset="0"/>
              </a:rPr>
              <a:t>, but it is 				believed that the number is much 			higher.</a:t>
            </a:r>
          </a:p>
        </p:txBody>
      </p:sp>
      <p:pic>
        <p:nvPicPr>
          <p:cNvPr id="33797" name="Picture 5" descr="Galway Adverti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81400"/>
            <a:ext cx="2743200" cy="3276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204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Rise of Joseph Stalin The Soviet Union Dictator</vt:lpstr>
      <vt:lpstr>New Communist Soviet Leader</vt:lpstr>
      <vt:lpstr>Stalin’s Economics </vt:lpstr>
      <vt:lpstr>Collectivization</vt:lpstr>
      <vt:lpstr>Soviet Citizens Suffer under Stalin</vt:lpstr>
      <vt:lpstr>Soviet Citizens Suffer under Stalin</vt:lpstr>
    </vt:vector>
  </TitlesOfParts>
  <Company>Licensed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Crickenberger</dc:creator>
  <cp:lastModifiedBy>Robert</cp:lastModifiedBy>
  <cp:revision>204</cp:revision>
  <dcterms:created xsi:type="dcterms:W3CDTF">2010-10-11T17:20:37Z</dcterms:created>
  <dcterms:modified xsi:type="dcterms:W3CDTF">2013-03-22T14:08:51Z</dcterms:modified>
</cp:coreProperties>
</file>