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0" r:id="rId5"/>
    <p:sldId id="285" r:id="rId6"/>
    <p:sldId id="263" r:id="rId7"/>
    <p:sldId id="261" r:id="rId8"/>
    <p:sldId id="262" r:id="rId9"/>
    <p:sldId id="265" r:id="rId10"/>
    <p:sldId id="264" r:id="rId11"/>
    <p:sldId id="271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75B1A-84AE-428E-8EAA-A9DF3DBE5C5D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105D0-8694-4CD4-826F-1B8FC64CD2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68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B2212-6409-4EB1-BC75-631A23A013CE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3D6E5-CF4F-4B5D-BCCA-614E379CD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60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3D6E5-CF4F-4B5D-BCCA-614E379CD4F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FE77-5E6B-4972-83A7-9F4F61C51E27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5732-5191-4B8D-82FA-8C2471C9C1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FE77-5E6B-4972-83A7-9F4F61C51E27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5732-5191-4B8D-82FA-8C2471C9C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FE77-5E6B-4972-83A7-9F4F61C51E27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5732-5191-4B8D-82FA-8C2471C9C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FE77-5E6B-4972-83A7-9F4F61C51E27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5732-5191-4B8D-82FA-8C2471C9C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FE77-5E6B-4972-83A7-9F4F61C51E27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A695732-5191-4B8D-82FA-8C2471C9C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FE77-5E6B-4972-83A7-9F4F61C51E27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5732-5191-4B8D-82FA-8C2471C9C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FE77-5E6B-4972-83A7-9F4F61C51E27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5732-5191-4B8D-82FA-8C2471C9C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FE77-5E6B-4972-83A7-9F4F61C51E27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5732-5191-4B8D-82FA-8C2471C9C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FE77-5E6B-4972-83A7-9F4F61C51E27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5732-5191-4B8D-82FA-8C2471C9C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FE77-5E6B-4972-83A7-9F4F61C51E27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5732-5191-4B8D-82FA-8C2471C9C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FE77-5E6B-4972-83A7-9F4F61C51E27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5732-5191-4B8D-82FA-8C2471C9C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72AFE77-5E6B-4972-83A7-9F4F61C51E27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695732-5191-4B8D-82FA-8C2471C9C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1"/>
            <a:ext cx="9144000" cy="2666999"/>
          </a:xfrm>
        </p:spPr>
        <p:txBody>
          <a:bodyPr>
            <a:normAutofit/>
          </a:bodyPr>
          <a:lstStyle/>
          <a:p>
            <a:r>
              <a:rPr lang="en-US" sz="8000" dirty="0" smtClean="0"/>
              <a:t>The Cold War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6200" dirty="0" smtClean="0"/>
              <a:t>1945-1989</a:t>
            </a:r>
            <a:endParaRPr lang="en-US" sz="6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143000"/>
          </a:xfrm>
        </p:spPr>
        <p:txBody>
          <a:bodyPr/>
          <a:lstStyle/>
          <a:p>
            <a:r>
              <a:rPr lang="en-US" dirty="0" smtClean="0"/>
              <a:t>WHII </a:t>
            </a:r>
            <a:r>
              <a:rPr lang="en-US" dirty="0" smtClean="0"/>
              <a:t>#</a:t>
            </a:r>
            <a:r>
              <a:rPr lang="en-US" dirty="0" smtClean="0"/>
              <a:t>42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Iron Curtain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The division in Europe, both geographically and politically, becomes known as the 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Iron Curtain</a:t>
            </a:r>
          </a:p>
          <a:p>
            <a:r>
              <a:rPr lang="en-US" sz="3000" dirty="0" smtClean="0"/>
              <a:t>The Iron Curtain refers to the separation of the 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Western democratic countries </a:t>
            </a:r>
            <a:r>
              <a:rPr lang="en-US" sz="3000" dirty="0" smtClean="0"/>
              <a:t>and the 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Soviet controlled/Communist countries</a:t>
            </a:r>
          </a:p>
          <a:p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Churchill </a:t>
            </a:r>
            <a:r>
              <a:rPr lang="en-US" sz="3000" dirty="0" smtClean="0"/>
              <a:t>gives a speech condemning the Soviet Union and coins the term “Iron Curtain,” which worsens tensions between the USSR and the U.S.</a:t>
            </a:r>
          </a:p>
          <a:p>
            <a:r>
              <a:rPr lang="en-US" sz="3000" dirty="0" smtClean="0"/>
              <a:t>Iron Curtain becomes </a:t>
            </a:r>
            <a:r>
              <a:rPr 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and symbolic boundary</a:t>
            </a:r>
            <a:r>
              <a:rPr lang="en-US" sz="3000" dirty="0" smtClean="0"/>
              <a:t> between the Democratic Western Europe and the Communist Eastern Europe</a:t>
            </a:r>
          </a:p>
          <a:p>
            <a:r>
              <a:rPr lang="en-US" sz="3000" dirty="0" smtClean="0"/>
              <a:t>Eastern European countries that are “controlled” by the USSR become known as </a:t>
            </a:r>
            <a:r>
              <a:rPr 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satellite states</a:t>
            </a:r>
            <a:endParaRPr lang="en-US" sz="3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ron Curtain Carto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838200"/>
            <a:ext cx="8217388" cy="53413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dirty="0" smtClean="0"/>
              <a:t>The Cold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lnSpcReduction="10000"/>
          </a:bodyPr>
          <a:lstStyle/>
          <a:p>
            <a:r>
              <a:rPr lang="en-US" sz="3100" dirty="0" smtClean="0"/>
              <a:t>A period of </a:t>
            </a:r>
            <a:r>
              <a:rPr lang="en-US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tension and conflict after WWII</a:t>
            </a:r>
            <a:r>
              <a:rPr lang="en-US" sz="3100" b="1" dirty="0" smtClean="0">
                <a:solidFill>
                  <a:srgbClr val="FFFF00"/>
                </a:solidFill>
              </a:rPr>
              <a:t> </a:t>
            </a:r>
            <a:r>
              <a:rPr lang="en-US" sz="3100" dirty="0" smtClean="0"/>
              <a:t>between the United States and the Soviet Union</a:t>
            </a:r>
          </a:p>
          <a:p>
            <a:r>
              <a:rPr lang="en-US" sz="3100" dirty="0" smtClean="0"/>
              <a:t>After WWII, the </a:t>
            </a:r>
            <a:r>
              <a:rPr lang="en-US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U.S. and the Soviet Union</a:t>
            </a:r>
            <a:r>
              <a:rPr lang="en-US" sz="3100" b="1" dirty="0" smtClean="0">
                <a:solidFill>
                  <a:srgbClr val="FFFF00"/>
                </a:solidFill>
              </a:rPr>
              <a:t> </a:t>
            </a:r>
            <a:r>
              <a:rPr lang="en-US" sz="3100" dirty="0" smtClean="0"/>
              <a:t>are the two </a:t>
            </a:r>
            <a:r>
              <a:rPr lang="en-US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 Powers of the world</a:t>
            </a:r>
          </a:p>
          <a:p>
            <a:r>
              <a:rPr lang="en-US" sz="3100" dirty="0" smtClean="0"/>
              <a:t>Known as the Cold War because the U.S. and Soviet Union </a:t>
            </a:r>
            <a:r>
              <a:rPr lang="en-US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 engage in direct combat against one another</a:t>
            </a:r>
            <a:r>
              <a:rPr lang="en-US" sz="3100" dirty="0" smtClean="0"/>
              <a:t>, despite the fact that they are enemies</a:t>
            </a:r>
          </a:p>
          <a:p>
            <a:r>
              <a:rPr lang="en-US" sz="3100" dirty="0" smtClean="0"/>
              <a:t>Instead, they will fight </a:t>
            </a:r>
            <a:r>
              <a:rPr lang="en-US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proxy wars </a:t>
            </a:r>
            <a:r>
              <a:rPr lang="en-US" sz="3100" dirty="0" smtClean="0"/>
              <a:t>against one another – war is initiated by one of the Powers but both Powers will not fight in it</a:t>
            </a:r>
          </a:p>
          <a:p>
            <a:pPr lvl="1"/>
            <a:r>
              <a:rPr lang="en-US" sz="2600" dirty="0" smtClean="0"/>
              <a:t>Example – the Vietnam War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Ideologies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dirty="0" smtClean="0"/>
              <a:t>The U.S. and the Soviet Union represent vastly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fundamental values</a:t>
            </a:r>
          </a:p>
          <a:p>
            <a:pPr>
              <a:buNone/>
            </a:pPr>
            <a:r>
              <a:rPr lang="en-US" u="sng" dirty="0" smtClean="0"/>
              <a:t>United States</a:t>
            </a:r>
            <a:r>
              <a:rPr lang="en-US" dirty="0" smtClean="0"/>
              <a:t>			</a:t>
            </a:r>
            <a:r>
              <a:rPr lang="en-US" u="sng" dirty="0" smtClean="0"/>
              <a:t>Soviet Union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Democratic Government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Totalitarian Government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Capitalist Economy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Communist Economy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Contain Communism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Spread Communism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US Fla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4114800"/>
            <a:ext cx="3886200" cy="1924812"/>
          </a:xfrm>
          <a:prstGeom prst="rect">
            <a:avLst/>
          </a:prstGeom>
        </p:spPr>
      </p:pic>
      <p:pic>
        <p:nvPicPr>
          <p:cNvPr id="5" name="Picture 4" descr="Soviet Fla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4114800"/>
            <a:ext cx="4038600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algn="r"/>
            <a:r>
              <a:rPr lang="en-US" dirty="0" smtClean="0"/>
              <a:t>Pre-Cold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lnSpcReduction="10000"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Yalta Conference  </a:t>
            </a:r>
            <a:r>
              <a:rPr lang="en-US" sz="3000" dirty="0" smtClean="0"/>
              <a:t>(Feb., 1945)</a:t>
            </a:r>
          </a:p>
          <a:p>
            <a:r>
              <a:rPr lang="en-US" sz="3000" dirty="0" smtClean="0"/>
              <a:t>Meeting between the “Big Three” leaders of the Allied Powers – 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Churchill, FDR, and Stalin</a:t>
            </a:r>
          </a:p>
          <a:p>
            <a:r>
              <a:rPr lang="en-US" sz="3000" dirty="0" smtClean="0"/>
              <a:t>Accomplished Three Important Decisions: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 will be split in half </a:t>
            </a:r>
            <a:r>
              <a:rPr lang="en-US" sz="3000" dirty="0" smtClean="0"/>
              <a:t>– Western half would be 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democratic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smtClean="0"/>
              <a:t>and the Eastern half would be under the rule of the 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Soviet Union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3000" dirty="0" smtClean="0"/>
              <a:t>Germany and Berlin will be split into 4 zones – Western half will be controlled by U.S., Britain, and France and known as 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West Germany (Federal Republic of Germany)</a:t>
            </a:r>
            <a:r>
              <a:rPr 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smtClean="0"/>
              <a:t>and Eastern half will be controlled by the USSR and known as 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East Germany (German Democratic Republic)</a:t>
            </a:r>
            <a:endParaRPr lang="en-US" sz="3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Germany After WWII</a:t>
            </a:r>
            <a:endParaRPr lang="en-US" u="sng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Germany Split M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32952" y="1002003"/>
            <a:ext cx="5658448" cy="5159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Pre-Cold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/>
              <a:t>3. 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Creation of the United Nations (UN)</a:t>
            </a:r>
          </a:p>
          <a:p>
            <a:r>
              <a:rPr lang="en-US" sz="3000" dirty="0" smtClean="0"/>
              <a:t> Started by around 50 nations in order to keep peace in the world</a:t>
            </a:r>
          </a:p>
          <a:p>
            <a:r>
              <a:rPr lang="en-US" sz="3000" dirty="0" smtClean="0"/>
              <a:t>Will be much more powerful than the former League of Nations because it will have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soldiers to enforce its laws and rules</a:t>
            </a:r>
          </a:p>
          <a:p>
            <a:endParaRPr lang="en-US" sz="3000" dirty="0"/>
          </a:p>
        </p:txBody>
      </p:sp>
      <p:pic>
        <p:nvPicPr>
          <p:cNvPr id="4" name="Picture 3" descr="UN Char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3581400"/>
            <a:ext cx="5867400" cy="3276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90600" y="3581400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“The United Nations is designed to make possible lasting freedom and independence for all its members.” </a:t>
            </a:r>
            <a:br>
              <a:rPr lang="en-US" b="1" dirty="0" smtClean="0"/>
            </a:br>
            <a:r>
              <a:rPr lang="en-US" dirty="0" smtClean="0"/>
              <a:t>— Harry S. Truman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Yalta Conferen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4419600" cy="3636457"/>
          </a:xfrm>
        </p:spPr>
      </p:pic>
      <p:pic>
        <p:nvPicPr>
          <p:cNvPr id="5" name="Picture 4" descr="Yalta Ma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685800"/>
            <a:ext cx="4724400" cy="5694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762000"/>
          </a:xfrm>
        </p:spPr>
        <p:txBody>
          <a:bodyPr/>
          <a:lstStyle/>
          <a:p>
            <a:pPr algn="r"/>
            <a:r>
              <a:rPr lang="en-US" dirty="0" smtClean="0"/>
              <a:t>Rebuilding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Autofit/>
          </a:bodyPr>
          <a:lstStyle/>
          <a:p>
            <a:r>
              <a:rPr lang="en-US" sz="2900" dirty="0" smtClean="0"/>
              <a:t>After WWII, Europe is left in ruins</a:t>
            </a:r>
          </a:p>
          <a:p>
            <a:r>
              <a:rPr lang="en-US" sz="2900" dirty="0" smtClean="0"/>
              <a:t>U.S. implements the </a:t>
            </a:r>
            <a:r>
              <a:rPr lang="en-US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Marshall Plan </a:t>
            </a:r>
            <a:r>
              <a:rPr lang="en-US" sz="2900" dirty="0" smtClean="0"/>
              <a:t>to rebuild Western Europe – named after U.S. Secretary of State, </a:t>
            </a:r>
            <a:r>
              <a:rPr lang="en-US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 C. Marshall</a:t>
            </a:r>
          </a:p>
          <a:p>
            <a:r>
              <a:rPr lang="en-US" sz="2900" dirty="0" smtClean="0"/>
              <a:t>The Marshall Plan provides massive amounts of </a:t>
            </a:r>
            <a:r>
              <a:rPr lang="en-US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aid to rebuild European economies</a:t>
            </a:r>
          </a:p>
          <a:p>
            <a:r>
              <a:rPr lang="en-US" sz="2900" dirty="0" smtClean="0"/>
              <a:t>In the Pacific, </a:t>
            </a:r>
            <a:r>
              <a:rPr lang="en-US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U.S.</a:t>
            </a:r>
          </a:p>
          <a:p>
            <a:pPr>
              <a:buNone/>
            </a:pPr>
            <a:r>
              <a:rPr lang="en-US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occupies Japan</a:t>
            </a:r>
            <a:r>
              <a:rPr lang="en-US" sz="2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smtClean="0"/>
              <a:t>to oversee the</a:t>
            </a:r>
          </a:p>
          <a:p>
            <a:pPr>
              <a:buNone/>
            </a:pPr>
            <a:r>
              <a:rPr lang="en-US" sz="2900" dirty="0" smtClean="0"/>
              <a:t>	rebuilding of the country</a:t>
            </a:r>
          </a:p>
          <a:p>
            <a:r>
              <a:rPr lang="en-US" sz="2900" dirty="0" smtClean="0"/>
              <a:t>Japan will eventually adopt a</a:t>
            </a:r>
          </a:p>
          <a:p>
            <a:pPr>
              <a:buNone/>
            </a:pPr>
            <a:r>
              <a:rPr lang="en-US" sz="2900" dirty="0" smtClean="0"/>
              <a:t>	</a:t>
            </a:r>
            <a:r>
              <a:rPr lang="en-US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democratic </a:t>
            </a:r>
            <a:r>
              <a:rPr lang="en-US" sz="2900" dirty="0" smtClean="0"/>
              <a:t>form of </a:t>
            </a:r>
            <a:r>
              <a:rPr lang="en-US" sz="2900" dirty="0" err="1" smtClean="0"/>
              <a:t>gov’t</a:t>
            </a:r>
            <a:r>
              <a:rPr lang="en-US" sz="2900" dirty="0" smtClean="0"/>
              <a:t> and</a:t>
            </a:r>
          </a:p>
          <a:p>
            <a:pPr>
              <a:buNone/>
            </a:pPr>
            <a:r>
              <a:rPr lang="en-US" sz="2900" dirty="0" smtClean="0"/>
              <a:t>	is one of our strongest allies</a:t>
            </a:r>
            <a:endParaRPr lang="en-US" sz="2900" dirty="0"/>
          </a:p>
        </p:txBody>
      </p:sp>
      <p:pic>
        <p:nvPicPr>
          <p:cNvPr id="4" name="Picture 3" descr="George C. Marsh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10250" y="3352800"/>
            <a:ext cx="333375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Marshall Plan Carto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457200"/>
            <a:ext cx="5154952" cy="6019800"/>
          </a:xfrm>
        </p:spPr>
      </p:pic>
      <p:sp>
        <p:nvSpPr>
          <p:cNvPr id="5" name="TextBox 4"/>
          <p:cNvSpPr txBox="1"/>
          <p:nvPr/>
        </p:nvSpPr>
        <p:spPr>
          <a:xfrm>
            <a:off x="5334000" y="2057400"/>
            <a:ext cx="3810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Many believed that Stalin would attempt to block the Marshall Plan so that the demolished countries would adopt Communism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1146</TotalTime>
  <Words>467</Words>
  <Application>Microsoft Office PowerPoint</Application>
  <PresentationFormat>On-screen Show (4:3)</PresentationFormat>
  <Paragraphs>44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The Cold War 1945-1989</vt:lpstr>
      <vt:lpstr>The Cold War</vt:lpstr>
      <vt:lpstr>Ideologies</vt:lpstr>
      <vt:lpstr>Pre-Cold War</vt:lpstr>
      <vt:lpstr>Germany After WWII</vt:lpstr>
      <vt:lpstr>Pre-Cold War</vt:lpstr>
      <vt:lpstr>PowerPoint Presentation</vt:lpstr>
      <vt:lpstr>Rebuilding</vt:lpstr>
      <vt:lpstr>PowerPoint Presentation</vt:lpstr>
      <vt:lpstr>The Iron Curtain</vt:lpstr>
      <vt:lpstr>PowerPoint Presentation</vt:lpstr>
    </vt:vector>
  </TitlesOfParts>
  <Company>Licensed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Cold War 1945-1989</dc:title>
  <dc:creator>Robert Crickenberger</dc:creator>
  <cp:lastModifiedBy>Robert</cp:lastModifiedBy>
  <cp:revision>142</cp:revision>
  <dcterms:created xsi:type="dcterms:W3CDTF">2010-11-04T14:56:46Z</dcterms:created>
  <dcterms:modified xsi:type="dcterms:W3CDTF">2013-05-06T13:59:02Z</dcterms:modified>
</cp:coreProperties>
</file>