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4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70" r:id="rId10"/>
    <p:sldId id="280" r:id="rId11"/>
    <p:sldId id="277" r:id="rId12"/>
    <p:sldId id="279" r:id="rId13"/>
    <p:sldId id="266" r:id="rId14"/>
    <p:sldId id="271" r:id="rId15"/>
    <p:sldId id="265" r:id="rId16"/>
    <p:sldId id="268" r:id="rId17"/>
    <p:sldId id="269" r:id="rId18"/>
    <p:sldId id="272" r:id="rId19"/>
    <p:sldId id="275" r:id="rId20"/>
    <p:sldId id="273" r:id="rId21"/>
    <p:sldId id="274" r:id="rId22"/>
    <p:sldId id="276" r:id="rId2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D3AF-4072-4762-8EBB-5B288C2C03EB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810D3-B63E-4B1F-A895-2903838F9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7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29D8-E48F-44A2-B06D-6681D8D7A1E7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6D41-709F-4D92-AF35-02D1E99DB9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29D8-E48F-44A2-B06D-6681D8D7A1E7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6D41-709F-4D92-AF35-02D1E99DB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29D8-E48F-44A2-B06D-6681D8D7A1E7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6D41-709F-4D92-AF35-02D1E99DB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29D8-E48F-44A2-B06D-6681D8D7A1E7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6D41-709F-4D92-AF35-02D1E99DB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29D8-E48F-44A2-B06D-6681D8D7A1E7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B166D41-709F-4D92-AF35-02D1E99DB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29D8-E48F-44A2-B06D-6681D8D7A1E7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6D41-709F-4D92-AF35-02D1E99DB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29D8-E48F-44A2-B06D-6681D8D7A1E7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6D41-709F-4D92-AF35-02D1E99DB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29D8-E48F-44A2-B06D-6681D8D7A1E7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6D41-709F-4D92-AF35-02D1E99DB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29D8-E48F-44A2-B06D-6681D8D7A1E7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6D41-709F-4D92-AF35-02D1E99DB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29D8-E48F-44A2-B06D-6681D8D7A1E7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6D41-709F-4D92-AF35-02D1E99DB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29D8-E48F-44A2-B06D-6681D8D7A1E7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6D41-709F-4D92-AF35-02D1E99DB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6429D8-E48F-44A2-B06D-6681D8D7A1E7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166D41-709F-4D92-AF35-02D1E99DB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533400"/>
            <a:ext cx="8229600" cy="31242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Miscellaneous Information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dirty="0" smtClean="0"/>
              <a:t>WHII #46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Independence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Jawaharlal Nehru </a:t>
            </a:r>
            <a:r>
              <a:rPr lang="en-US" sz="3200" dirty="0" smtClean="0"/>
              <a:t>became the first Prime Minister of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in 1947</a:t>
            </a:r>
          </a:p>
          <a:p>
            <a:r>
              <a:rPr lang="en-US" sz="3200" dirty="0" smtClean="0"/>
              <a:t>He was a strong supporter of Western-style industrialization </a:t>
            </a:r>
          </a:p>
          <a:p>
            <a:r>
              <a:rPr lang="en-US" sz="3200" dirty="0" smtClean="0"/>
              <a:t>In 1950 he sought to prohibit</a:t>
            </a:r>
          </a:p>
          <a:p>
            <a:pPr marL="13716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caste system from</a:t>
            </a:r>
          </a:p>
          <a:p>
            <a:pPr marL="137160" indent="0"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continuing in India</a:t>
            </a:r>
          </a:p>
          <a:p>
            <a:r>
              <a:rPr lang="en-US" sz="3200" dirty="0" smtClean="0"/>
              <a:t>Though religious differences</a:t>
            </a:r>
          </a:p>
          <a:p>
            <a:pPr marL="13716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caused problems, India slowly</a:t>
            </a:r>
          </a:p>
          <a:p>
            <a:pPr marL="13716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developed into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 </a:t>
            </a:r>
          </a:p>
          <a:p>
            <a:pPr marL="137160" indent="0"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democratic nation in the world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4" y="3359383"/>
            <a:ext cx="2819400" cy="34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300" dirty="0" smtClean="0"/>
              <a:t>The Cold War in the Middle East and Asia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Indira Gandhi </a:t>
            </a:r>
            <a:r>
              <a:rPr lang="en-US" sz="3200" dirty="0" smtClean="0"/>
              <a:t>became the first and only female prime minister of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in 1966</a:t>
            </a:r>
          </a:p>
          <a:p>
            <a:r>
              <a:rPr lang="en-US" sz="3200" dirty="0" smtClean="0"/>
              <a:t>She established a good relationship with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USSR and developed India’s nuclear program – </a:t>
            </a:r>
            <a:r>
              <a:rPr lang="en-US" sz="3200" dirty="0" smtClean="0"/>
              <a:t>She was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assassinated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in 1984 due to religious conflicts</a:t>
            </a:r>
          </a:p>
          <a:p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Golda Meir </a:t>
            </a:r>
            <a:r>
              <a:rPr lang="en-US" sz="3200" dirty="0" smtClean="0"/>
              <a:t>became the first</a:t>
            </a:r>
          </a:p>
          <a:p>
            <a:pPr marL="13716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female prime minister of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  <a:p>
            <a:pPr marL="13716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in 1969</a:t>
            </a:r>
          </a:p>
          <a:p>
            <a:r>
              <a:rPr lang="en-US" sz="3200" dirty="0" smtClean="0"/>
              <a:t>She led Israel to victory in the </a:t>
            </a:r>
          </a:p>
          <a:p>
            <a:pPr marL="13716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Yom Kippur War </a:t>
            </a:r>
            <a:r>
              <a:rPr lang="en-US" sz="3200" dirty="0" smtClean="0"/>
              <a:t>and sought</a:t>
            </a:r>
          </a:p>
          <a:p>
            <a:pPr marL="13716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support from the U.S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347357"/>
            <a:ext cx="2667000" cy="3510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3347136"/>
            <a:ext cx="2666850" cy="351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2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300" dirty="0" smtClean="0"/>
              <a:t>The Cold War in the Middle East and Asia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Gamal Abdul Nasser </a:t>
            </a:r>
            <a:r>
              <a:rPr lang="en-US" sz="3200" dirty="0" smtClean="0"/>
              <a:t>became President of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1956 and established a close relationship with the USSR</a:t>
            </a:r>
          </a:p>
          <a:p>
            <a:r>
              <a:rPr lang="en-US" sz="3200" dirty="0" smtClean="0"/>
              <a:t>He immediately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nationalized the Suez Canal</a:t>
            </a:r>
            <a:r>
              <a:rPr lang="en-US" sz="3200" dirty="0" smtClean="0"/>
              <a:t>, granted total control of it to Egypt</a:t>
            </a:r>
          </a:p>
          <a:p>
            <a:r>
              <a:rPr lang="en-US" sz="3200" dirty="0" smtClean="0"/>
              <a:t>He also built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Aswan High Dam</a:t>
            </a:r>
            <a:r>
              <a:rPr lang="en-US" sz="3200" dirty="0" smtClean="0"/>
              <a:t>, which allowed Egypt to control flooding,</a:t>
            </a:r>
          </a:p>
          <a:p>
            <a:pPr marL="13716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irrigation, and generate</a:t>
            </a:r>
          </a:p>
          <a:p>
            <a:pPr marL="13716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hydro-electricity in the Nile River</a:t>
            </a:r>
          </a:p>
          <a:p>
            <a:pPr marL="13716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Valley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070119"/>
            <a:ext cx="2362200" cy="27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African Independence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After WWII – peaceful transition of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 African independence</a:t>
            </a:r>
          </a:p>
          <a:p>
            <a:r>
              <a:rPr lang="en-US" sz="3000" dirty="0" smtClean="0"/>
              <a:t>1962 –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Algeria wins independence from France </a:t>
            </a:r>
            <a:r>
              <a:rPr lang="en-US" sz="3000" dirty="0" smtClean="0"/>
              <a:t>after several years of war</a:t>
            </a:r>
          </a:p>
          <a:p>
            <a:r>
              <a:rPr lang="en-US" sz="3000" dirty="0" smtClean="0"/>
              <a:t>1963 – Under the leadership of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Jomo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Kenyatta</a:t>
            </a:r>
            <a:r>
              <a:rPr lang="en-US" sz="3000" dirty="0" smtClean="0"/>
              <a:t>,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Kenya wins its independence </a:t>
            </a:r>
            <a:r>
              <a:rPr lang="en-US" sz="3000" dirty="0" smtClean="0"/>
              <a:t>from Britain</a:t>
            </a:r>
          </a:p>
          <a:p>
            <a:endParaRPr lang="en-US" sz="3000" dirty="0" smtClean="0"/>
          </a:p>
        </p:txBody>
      </p:sp>
      <p:pic>
        <p:nvPicPr>
          <p:cNvPr id="4" name="Picture 3" descr="Kenyat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1" y="3501737"/>
            <a:ext cx="2590800" cy="3356263"/>
          </a:xfrm>
          <a:prstGeom prst="rect">
            <a:avLst/>
          </a:prstGeom>
        </p:spPr>
      </p:pic>
      <p:pic>
        <p:nvPicPr>
          <p:cNvPr id="5" name="Picture 4" descr="Algerian Independ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657601"/>
            <a:ext cx="4453789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frica 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990600"/>
            <a:ext cx="5411084" cy="5686558"/>
          </a:xfrm>
        </p:spPr>
      </p:pic>
      <p:sp>
        <p:nvSpPr>
          <p:cNvPr id="8" name="Freeform 7"/>
          <p:cNvSpPr/>
          <p:nvPr/>
        </p:nvSpPr>
        <p:spPr>
          <a:xfrm>
            <a:off x="1752600" y="1828800"/>
            <a:ext cx="2333222" cy="1824507"/>
          </a:xfrm>
          <a:custGeom>
            <a:avLst/>
            <a:gdLst>
              <a:gd name="connsiteX0" fmla="*/ 536619 w 2333222"/>
              <a:gd name="connsiteY0" fmla="*/ 70834 h 1824507"/>
              <a:gd name="connsiteX1" fmla="*/ 2210873 w 2333222"/>
              <a:gd name="connsiteY1" fmla="*/ 946597 h 1824507"/>
              <a:gd name="connsiteX2" fmla="*/ 1270715 w 2333222"/>
              <a:gd name="connsiteY2" fmla="*/ 1757966 h 1824507"/>
              <a:gd name="connsiteX3" fmla="*/ 188890 w 2333222"/>
              <a:gd name="connsiteY3" fmla="*/ 1345842 h 1824507"/>
              <a:gd name="connsiteX4" fmla="*/ 137374 w 2333222"/>
              <a:gd name="connsiteY4" fmla="*/ 521594 h 1824507"/>
              <a:gd name="connsiteX5" fmla="*/ 536619 w 2333222"/>
              <a:gd name="connsiteY5" fmla="*/ 70834 h 182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3222" h="1824507">
                <a:moveTo>
                  <a:pt x="536619" y="70834"/>
                </a:moveTo>
                <a:cubicBezTo>
                  <a:pt x="882202" y="141668"/>
                  <a:pt x="2088524" y="665408"/>
                  <a:pt x="2210873" y="946597"/>
                </a:cubicBezTo>
                <a:cubicBezTo>
                  <a:pt x="2333222" y="1227786"/>
                  <a:pt x="1607712" y="1691425"/>
                  <a:pt x="1270715" y="1757966"/>
                </a:cubicBezTo>
                <a:cubicBezTo>
                  <a:pt x="933718" y="1824507"/>
                  <a:pt x="377780" y="1551904"/>
                  <a:pt x="188890" y="1345842"/>
                </a:cubicBezTo>
                <a:cubicBezTo>
                  <a:pt x="0" y="1139780"/>
                  <a:pt x="81566" y="736242"/>
                  <a:pt x="137374" y="521594"/>
                </a:cubicBezTo>
                <a:cubicBezTo>
                  <a:pt x="193182" y="306946"/>
                  <a:pt x="191036" y="0"/>
                  <a:pt x="536619" y="7083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20980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 Africa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467100" y="876300"/>
            <a:ext cx="5334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2800" y="3810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Algeria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6172200" y="4114800"/>
            <a:ext cx="12954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67600" y="40386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Kenya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276600" y="6324600"/>
            <a:ext cx="11430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00200" y="60198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Africa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Apartheid in 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Apartheid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/>
              <a:t>– meaning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“apartness” or “separateness,”</a:t>
            </a:r>
            <a:r>
              <a:rPr lang="en-US" sz="3000" b="1" dirty="0" smtClean="0"/>
              <a:t> </a:t>
            </a:r>
            <a:r>
              <a:rPr lang="en-US" sz="3000" dirty="0" smtClean="0"/>
              <a:t>this was the policy of forced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segregation in South Africa </a:t>
            </a:r>
            <a:r>
              <a:rPr lang="en-US" sz="3000" dirty="0" smtClean="0"/>
              <a:t>from 1950-1994</a:t>
            </a:r>
          </a:p>
          <a:p>
            <a:r>
              <a:rPr lang="en-US" sz="3000" dirty="0" smtClean="0"/>
              <a:t>The white minority (known as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Afrikaners</a:t>
            </a:r>
            <a:r>
              <a:rPr lang="en-US" sz="3000" dirty="0" smtClean="0"/>
              <a:t>) greatly limited the political power and freedom of the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 black Africans</a:t>
            </a:r>
          </a:p>
          <a:p>
            <a:r>
              <a:rPr lang="en-US" sz="3000" dirty="0" smtClean="0"/>
              <a:t>After serving 27 years </a:t>
            </a:r>
            <a:r>
              <a:rPr lang="en-US" sz="3000" smtClean="0"/>
              <a:t>in prison, 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	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Nelson Mandela </a:t>
            </a:r>
            <a:r>
              <a:rPr lang="en-US" sz="3000" dirty="0" smtClean="0"/>
              <a:t>was released in </a:t>
            </a:r>
          </a:p>
          <a:p>
            <a:pPr>
              <a:buNone/>
            </a:pPr>
            <a:r>
              <a:rPr lang="en-US" sz="3000" dirty="0" smtClean="0"/>
              <a:t>	1990 and worked to end apartheid</a:t>
            </a:r>
          </a:p>
          <a:p>
            <a:r>
              <a:rPr lang="en-US" sz="3000" dirty="0" smtClean="0"/>
              <a:t>He was voted the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black 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president of South Africa in 1994</a:t>
            </a:r>
          </a:p>
          <a:p>
            <a:endParaRPr lang="en-US" dirty="0"/>
          </a:p>
        </p:txBody>
      </p:sp>
      <p:pic>
        <p:nvPicPr>
          <p:cNvPr id="6" name="Picture 5" descr="Nelson_Mand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162300"/>
            <a:ext cx="26670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artheid sig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800600" cy="3429000"/>
          </a:xfrm>
        </p:spPr>
      </p:pic>
      <p:pic>
        <p:nvPicPr>
          <p:cNvPr id="5" name="Picture 4" descr="Apartheid sig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218" y="1"/>
            <a:ext cx="4470781" cy="3429000"/>
          </a:xfrm>
          <a:prstGeom prst="rect">
            <a:avLst/>
          </a:prstGeom>
        </p:spPr>
      </p:pic>
      <p:pic>
        <p:nvPicPr>
          <p:cNvPr id="6" name="Picture 5" descr="Mandela and DeKlerk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4703865" cy="3429000"/>
          </a:xfrm>
          <a:prstGeom prst="rect">
            <a:avLst/>
          </a:prstGeom>
        </p:spPr>
      </p:pic>
      <p:pic>
        <p:nvPicPr>
          <p:cNvPr id="7" name="Picture 6" descr="Apartheid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8142" y="3429000"/>
            <a:ext cx="434585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Worldwide Tension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Refugees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/>
              <a:t>– people forced to leave their homeland due to ethnic or religious persecution</a:t>
            </a:r>
          </a:p>
          <a:p>
            <a:r>
              <a:rPr lang="en-US" sz="3000" dirty="0" smtClean="0"/>
              <a:t>Due to many worldwide issues during the 1990s, around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million people became refugees</a:t>
            </a:r>
          </a:p>
          <a:p>
            <a:r>
              <a:rPr lang="en-US" sz="3000" dirty="0" smtClean="0"/>
              <a:t>Most of the refugees attempt to flee to safer areas such as the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 or Europe</a:t>
            </a:r>
          </a:p>
          <a:p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Guest Worker </a:t>
            </a:r>
            <a:r>
              <a:rPr lang="en-US" sz="3000" dirty="0" smtClean="0"/>
              <a:t>programs in</a:t>
            </a:r>
          </a:p>
          <a:p>
            <a:pPr>
              <a:buNone/>
            </a:pPr>
            <a:r>
              <a:rPr lang="en-US" sz="3000" dirty="0" smtClean="0"/>
              <a:t>	Europe allow refugees to </a:t>
            </a:r>
          </a:p>
          <a:p>
            <a:pPr>
              <a:buNone/>
            </a:pPr>
            <a:r>
              <a:rPr lang="en-US" sz="3000" dirty="0" smtClean="0"/>
              <a:t>	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temporarily live and work </a:t>
            </a:r>
          </a:p>
          <a:p>
            <a:pPr>
              <a:buNone/>
            </a:pPr>
            <a:r>
              <a:rPr lang="en-US" sz="3000" dirty="0" smtClean="0"/>
              <a:t>	within European nations</a:t>
            </a:r>
          </a:p>
          <a:p>
            <a:r>
              <a:rPr lang="en-US" sz="3000" dirty="0" smtClean="0"/>
              <a:t>Tensions often arise when</a:t>
            </a:r>
          </a:p>
          <a:p>
            <a:pPr>
              <a:buNone/>
            </a:pPr>
            <a:r>
              <a:rPr lang="en-US" sz="3000" dirty="0" smtClean="0"/>
              <a:t>	the refugees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 to stay</a:t>
            </a:r>
          </a:p>
          <a:p>
            <a:pPr>
              <a:buNone/>
            </a:pPr>
            <a:r>
              <a:rPr lang="en-US" sz="3000" dirty="0" smtClean="0"/>
              <a:t>	and the natives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 them to leave 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Refuge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352799"/>
            <a:ext cx="3733800" cy="2910085"/>
          </a:xfrm>
          <a:prstGeom prst="rect">
            <a:avLst/>
          </a:prstGeom>
        </p:spPr>
      </p:pic>
      <p:pic>
        <p:nvPicPr>
          <p:cNvPr id="5" name="Picture 4" descr="Refugees from Afric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352800"/>
            <a:ext cx="3733801" cy="2914650"/>
          </a:xfrm>
          <a:prstGeom prst="rect">
            <a:avLst/>
          </a:prstGeom>
        </p:spPr>
      </p:pic>
      <p:pic>
        <p:nvPicPr>
          <p:cNvPr id="6" name="Picture 5" descr="Refugees from Ira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2100" y="3352800"/>
            <a:ext cx="3771900" cy="2895600"/>
          </a:xfrm>
          <a:prstGeom prst="rect">
            <a:avLst/>
          </a:prstGeom>
        </p:spPr>
      </p:pic>
      <p:pic>
        <p:nvPicPr>
          <p:cNvPr id="7" name="Picture 6" descr="Refugees from Iraq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1" y="3352800"/>
            <a:ext cx="3810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World Tension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Arab-Israel Conflict </a:t>
            </a:r>
            <a:r>
              <a:rPr lang="en-US" sz="3000" dirty="0" smtClean="0"/>
              <a:t>– continual </a:t>
            </a:r>
          </a:p>
          <a:p>
            <a:pPr>
              <a:buNone/>
            </a:pPr>
            <a:r>
              <a:rPr lang="en-US" sz="3000" dirty="0" smtClean="0"/>
              <a:t>	battle between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Jews and Muslims </a:t>
            </a:r>
          </a:p>
          <a:p>
            <a:pPr>
              <a:buNone/>
            </a:pPr>
            <a:r>
              <a:rPr lang="en-US" sz="3000" dirty="0" smtClean="0"/>
              <a:t>	in the region called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Palestine</a:t>
            </a:r>
            <a:endParaRPr lang="en-US" sz="3000" dirty="0" smtClean="0"/>
          </a:p>
          <a:p>
            <a:pPr lvl="1"/>
            <a:r>
              <a:rPr lang="en-US" sz="2600" dirty="0" smtClean="0"/>
              <a:t>Conflict has been going on since</a:t>
            </a:r>
          </a:p>
          <a:p>
            <a:pPr lvl="1">
              <a:buNone/>
            </a:pPr>
            <a:r>
              <a:rPr lang="en-US" sz="2600" dirty="0" smtClean="0"/>
              <a:t>	the founding of Israel in 1948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				     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 Ireland </a:t>
            </a:r>
            <a:r>
              <a:rPr lang="en-US" sz="3000" dirty="0" smtClean="0"/>
              <a:t>– battle over 			      religion between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Protestants</a:t>
            </a:r>
            <a:r>
              <a:rPr lang="en-US" sz="3000" dirty="0" smtClean="0"/>
              <a:t> in 			      Northern Ireland and the 				     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Catholics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/>
              <a:t>in the Republic of 				      Ireland, also fought against 				      Britain over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independence</a:t>
            </a:r>
          </a:p>
        </p:txBody>
      </p:sp>
      <p:pic>
        <p:nvPicPr>
          <p:cNvPr id="4" name="Picture 3" descr="Israel 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"/>
            <a:ext cx="2667000" cy="38862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335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Irish Republican Army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1"/>
            <a:ext cx="7010400" cy="428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4400"/>
            <a:ext cx="5881227" cy="474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9144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846836"/>
            <a:ext cx="6511506" cy="486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Genocide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Genocide –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systematic and purposeful destruction of a racial, political, or cultural group</a:t>
            </a:r>
          </a:p>
          <a:p>
            <a:r>
              <a:rPr lang="en-US" dirty="0" smtClean="0"/>
              <a:t>Examples of genocide: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1915-1918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Armenians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slaughtered by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Ottomans</a:t>
            </a:r>
          </a:p>
          <a:p>
            <a:pPr marL="971550" lvl="1" indent="-514350"/>
            <a:r>
              <a:rPr lang="en-US" sz="2800" dirty="0" smtClean="0"/>
              <a:t>Around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million </a:t>
            </a:r>
            <a:r>
              <a:rPr lang="en-US" sz="2800" dirty="0" smtClean="0"/>
              <a:t>Christian Armenians killed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1930s –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Stalin kills </a:t>
            </a:r>
            <a:r>
              <a:rPr lang="en-US" dirty="0" smtClean="0"/>
              <a:t>peasants and military officials</a:t>
            </a:r>
          </a:p>
          <a:p>
            <a:pPr marL="971550" lvl="1" indent="-514350"/>
            <a:r>
              <a:rPr lang="en-US" sz="2800" dirty="0" smtClean="0"/>
              <a:t>Stalin’s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collective farms </a:t>
            </a:r>
            <a:r>
              <a:rPr lang="en-US" sz="2800" dirty="0" smtClean="0"/>
              <a:t>result in the death of 8 million Ukraine citizens from starvation</a:t>
            </a:r>
          </a:p>
          <a:p>
            <a:pPr marL="971550" lvl="1" indent="-514350"/>
            <a:r>
              <a:rPr lang="en-US" sz="2800" dirty="0" smtClean="0"/>
              <a:t>Millions of other peasants and military officials are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murdered or sent to the gulags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1975-1979 –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 in Cambodia</a:t>
            </a:r>
          </a:p>
          <a:p>
            <a:pPr marL="971550" lvl="1" indent="-514350"/>
            <a:r>
              <a:rPr lang="en-US" sz="2800" dirty="0" smtClean="0"/>
              <a:t>Over 2 million Cambodians are killed under the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Communist regime</a:t>
            </a:r>
            <a:r>
              <a:rPr lang="en-US" sz="2800" b="1" dirty="0" smtClean="0"/>
              <a:t> </a:t>
            </a:r>
            <a:r>
              <a:rPr lang="en-US" sz="2800" dirty="0" smtClean="0"/>
              <a:t>known as the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Khmer Rouge</a:t>
            </a:r>
          </a:p>
          <a:p>
            <a:pPr marL="971550" lvl="1" indent="-514350"/>
            <a:r>
              <a:rPr lang="en-US" sz="2800" dirty="0" err="1" smtClean="0"/>
              <a:t>Pol</a:t>
            </a:r>
            <a:r>
              <a:rPr lang="en-US" sz="2800" dirty="0" smtClean="0"/>
              <a:t> Pot murdered anyone deemed as a threat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/>
          <a:lstStyle/>
          <a:p>
            <a:pPr algn="l"/>
            <a:r>
              <a:rPr lang="en-US" dirty="0" smtClean="0"/>
              <a:t>World Tension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r>
              <a:rPr lang="en-US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Horn of Africa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/>
              <a:t>– differences </a:t>
            </a:r>
          </a:p>
          <a:p>
            <a:pPr>
              <a:buNone/>
            </a:pPr>
            <a:r>
              <a:rPr lang="en-US" sz="3000" dirty="0" smtClean="0"/>
              <a:t>	between religion and ethnicity, </a:t>
            </a:r>
          </a:p>
          <a:p>
            <a:pPr>
              <a:buNone/>
            </a:pPr>
            <a:r>
              <a:rPr lang="en-US" sz="3000" dirty="0" smtClean="0"/>
              <a:t>	in addition to poverty, has caused</a:t>
            </a:r>
          </a:p>
          <a:p>
            <a:pPr>
              <a:buNone/>
            </a:pPr>
            <a:r>
              <a:rPr lang="en-US" sz="3000" dirty="0" smtClean="0"/>
              <a:t>	much tension between these</a:t>
            </a:r>
          </a:p>
          <a:p>
            <a:pPr>
              <a:buNone/>
            </a:pPr>
            <a:r>
              <a:rPr lang="en-US" sz="3000" dirty="0" smtClean="0"/>
              <a:t>	countries –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Somalia</a:t>
            </a:r>
            <a:r>
              <a:rPr lang="en-US" sz="3000" dirty="0" smtClean="0"/>
              <a:t>, Sudan,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Ethiopia</a:t>
            </a:r>
            <a:r>
              <a:rPr lang="en-US" sz="3000" dirty="0" smtClean="0"/>
              <a:t>,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Uganda</a:t>
            </a:r>
            <a:r>
              <a:rPr lang="en-US" sz="3000" dirty="0" smtClean="0"/>
              <a:t>, Kenya, Djibouti, and Eritrea</a:t>
            </a:r>
          </a:p>
          <a:p>
            <a:pPr>
              <a:buNone/>
            </a:pPr>
            <a:r>
              <a:rPr lang="en-US" sz="3000" dirty="0" smtClean="0"/>
              <a:t>				  </a:t>
            </a:r>
            <a:r>
              <a:rPr lang="en-US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Asia</a:t>
            </a:r>
            <a:r>
              <a:rPr lang="en-US" sz="3000" dirty="0" smtClean="0"/>
              <a:t> – extreme religious and</a:t>
            </a:r>
          </a:p>
          <a:p>
            <a:pPr>
              <a:buNone/>
            </a:pPr>
            <a:r>
              <a:rPr lang="en-US" sz="3000" dirty="0" smtClean="0"/>
              <a:t>				  territorial disputes between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and Pakistan </a:t>
            </a:r>
            <a:r>
              <a:rPr lang="en-US" sz="3000" dirty="0" smtClean="0"/>
              <a:t>are among the worst</a:t>
            </a:r>
          </a:p>
          <a:p>
            <a:pPr>
              <a:buNone/>
            </a:pPr>
            <a:r>
              <a:rPr lang="en-US" sz="3000" dirty="0" smtClean="0"/>
              <a:t>				  in the world today</a:t>
            </a:r>
          </a:p>
        </p:txBody>
      </p:sp>
      <p:pic>
        <p:nvPicPr>
          <p:cNvPr id="4" name="Picture 2" descr="http://www.ethiopianreview.com/album/albums/userpics/10001/horn_of_af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968" y="0"/>
            <a:ext cx="27680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ndia Map Toda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2971800" cy="304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Indian/Pakistani Border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671419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1" y="735331"/>
            <a:ext cx="6782778" cy="483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Munich Olympics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During the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1972 summer Olympics in Munich</a:t>
            </a:r>
            <a:r>
              <a:rPr lang="en-US" sz="3000" dirty="0" smtClean="0"/>
              <a:t>, West Germany, the Islamic terrorist group known as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September </a:t>
            </a:r>
            <a:r>
              <a:rPr lang="en-US" sz="3000" dirty="0" smtClean="0"/>
              <a:t>kidnapped and murdered 11 athletes and coaches from the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Israeli Olympic team</a:t>
            </a:r>
          </a:p>
          <a:p>
            <a:r>
              <a:rPr lang="en-US" sz="3000" dirty="0" smtClean="0"/>
              <a:t>This event was one of the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worst terrorist acts </a:t>
            </a:r>
            <a:r>
              <a:rPr lang="en-US" sz="3000" dirty="0" smtClean="0"/>
              <a:t>in modern history</a:t>
            </a:r>
            <a:endParaRPr lang="en-US" sz="3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546" y="3733801"/>
            <a:ext cx="435645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Armenian Genocide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Armenian Genocide 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6646984" cy="52083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Soviet Union Genocide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oviet Union Genoc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2350" y="1371600"/>
            <a:ext cx="7099300" cy="4887912"/>
          </a:xfrm>
        </p:spPr>
      </p:pic>
      <p:pic>
        <p:nvPicPr>
          <p:cNvPr id="5" name="Picture 4" descr="Soviet Union Genocid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9150" y="1066800"/>
            <a:ext cx="4965700" cy="547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Cambodia Genocide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Khmer Rouge Genoc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143000"/>
            <a:ext cx="5910072" cy="4766187"/>
          </a:xfrm>
        </p:spPr>
      </p:pic>
      <p:pic>
        <p:nvPicPr>
          <p:cNvPr id="5" name="Picture 4" descr="Khmer Rouge Genocid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143000"/>
            <a:ext cx="6609195" cy="4892040"/>
          </a:xfrm>
          <a:prstGeom prst="rect">
            <a:avLst/>
          </a:prstGeom>
        </p:spPr>
      </p:pic>
      <p:pic>
        <p:nvPicPr>
          <p:cNvPr id="6" name="Picture 5" descr="Khmer Rouge Mass Grav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143000"/>
            <a:ext cx="6598095" cy="4800600"/>
          </a:xfrm>
          <a:prstGeom prst="rect">
            <a:avLst/>
          </a:prstGeom>
        </p:spPr>
      </p:pic>
      <p:pic>
        <p:nvPicPr>
          <p:cNvPr id="7" name="Picture 6" descr="Khmer Rouge Genocide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5515" y="148771"/>
            <a:ext cx="5292969" cy="6560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Rwandan Genocide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small African country of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Rwanda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/>
              <a:t>was established by the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Belgians during colonization</a:t>
            </a:r>
          </a:p>
          <a:p>
            <a:r>
              <a:rPr lang="en-US" sz="3000" dirty="0" smtClean="0"/>
              <a:t>Two different groups of people occupy the country – the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Hutu and Tutsi</a:t>
            </a:r>
          </a:p>
          <a:p>
            <a:r>
              <a:rPr lang="en-US" sz="3000" dirty="0" smtClean="0"/>
              <a:t>The Hutus are the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majority ethnic group </a:t>
            </a:r>
            <a:r>
              <a:rPr lang="en-US" sz="3000" dirty="0" smtClean="0"/>
              <a:t>and murdered about 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million Tutsis </a:t>
            </a:r>
            <a:r>
              <a:rPr lang="en-US" sz="3000" dirty="0" smtClean="0"/>
              <a:t>during a span of 100 days in 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summer of 1994</a:t>
            </a:r>
          </a:p>
        </p:txBody>
      </p:sp>
      <p:pic>
        <p:nvPicPr>
          <p:cNvPr id="4" name="Picture 3" descr="Rwanda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733800"/>
            <a:ext cx="3200400" cy="3124199"/>
          </a:xfrm>
          <a:prstGeom prst="rect">
            <a:avLst/>
          </a:prstGeom>
        </p:spPr>
      </p:pic>
      <p:pic>
        <p:nvPicPr>
          <p:cNvPr id="5" name="Picture 4" descr="Rwanda Genocide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91000"/>
            <a:ext cx="59436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Rwanda Genocide 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905000"/>
            <a:ext cx="5588000" cy="3352800"/>
          </a:xfrm>
        </p:spPr>
      </p:pic>
      <p:pic>
        <p:nvPicPr>
          <p:cNvPr id="7" name="Picture 6" descr="Rwanda Genocid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1" y="990600"/>
            <a:ext cx="6705600" cy="4876799"/>
          </a:xfrm>
          <a:prstGeom prst="rect">
            <a:avLst/>
          </a:prstGeom>
        </p:spPr>
      </p:pic>
      <p:pic>
        <p:nvPicPr>
          <p:cNvPr id="8" name="Picture 7" descr="Rwanda Genocide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5700" y="1136650"/>
            <a:ext cx="6832600" cy="4584700"/>
          </a:xfrm>
          <a:prstGeom prst="rect">
            <a:avLst/>
          </a:prstGeom>
        </p:spPr>
      </p:pic>
      <p:pic>
        <p:nvPicPr>
          <p:cNvPr id="9" name="Picture 8" descr="Rwanda Genocide 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557423"/>
            <a:ext cx="6858000" cy="5679340"/>
          </a:xfrm>
          <a:prstGeom prst="rect">
            <a:avLst/>
          </a:prstGeom>
        </p:spPr>
      </p:pic>
      <p:pic>
        <p:nvPicPr>
          <p:cNvPr id="10" name="Picture 9" descr="Rwanda Genocide 7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7800" y="762000"/>
            <a:ext cx="6172200" cy="5280843"/>
          </a:xfrm>
          <a:prstGeom prst="rect">
            <a:avLst/>
          </a:prstGeom>
        </p:spPr>
      </p:pic>
      <p:pic>
        <p:nvPicPr>
          <p:cNvPr id="11" name="Picture 10" descr="Rwanda Genocide 8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1532" y="1447800"/>
            <a:ext cx="7650956" cy="3886200"/>
          </a:xfrm>
          <a:prstGeom prst="rect">
            <a:avLst/>
          </a:prstGeom>
        </p:spPr>
      </p:pic>
      <p:pic>
        <p:nvPicPr>
          <p:cNvPr id="12" name="Picture 11" descr="Rwanda Wanted Post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en-US" sz="3800" dirty="0" smtClean="0"/>
              <a:t>Independence in India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years of British rule</a:t>
            </a:r>
            <a:r>
              <a:rPr lang="en-US" sz="2900" dirty="0" smtClean="0"/>
              <a:t>, India began a strong campaign of independence in the early 20</a:t>
            </a:r>
            <a:r>
              <a:rPr lang="en-US" sz="2900" baseline="30000" dirty="0" smtClean="0"/>
              <a:t>th</a:t>
            </a:r>
            <a:r>
              <a:rPr lang="en-US" sz="2900" dirty="0" smtClean="0"/>
              <a:t> century</a:t>
            </a:r>
          </a:p>
          <a:p>
            <a:r>
              <a:rPr lang="en-US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Mohandas Gandhi </a:t>
            </a:r>
            <a:r>
              <a:rPr lang="en-US" sz="2900" dirty="0" smtClean="0"/>
              <a:t>and the </a:t>
            </a:r>
            <a:r>
              <a:rPr lang="en-US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 National Congress</a:t>
            </a:r>
            <a:r>
              <a:rPr lang="en-US" sz="2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dirty="0" smtClean="0"/>
              <a:t>put pressure on Britain through civil disobedience and </a:t>
            </a:r>
            <a:r>
              <a:rPr lang="en-US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resistance </a:t>
            </a:r>
            <a:r>
              <a:rPr lang="en-US" sz="2900" dirty="0" smtClean="0"/>
              <a:t>(nonviolent protest)</a:t>
            </a:r>
          </a:p>
          <a:p>
            <a:r>
              <a:rPr lang="en-US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1947</a:t>
            </a:r>
            <a:r>
              <a:rPr lang="en-US" sz="2900" dirty="0" smtClean="0"/>
              <a:t>, Britain finally relinquished</a:t>
            </a:r>
          </a:p>
          <a:p>
            <a:pPr>
              <a:buNone/>
            </a:pPr>
            <a:r>
              <a:rPr lang="en-US" sz="2900" dirty="0" smtClean="0"/>
              <a:t>	its hold on India, leading to the</a:t>
            </a:r>
          </a:p>
          <a:p>
            <a:pPr>
              <a:buNone/>
            </a:pPr>
            <a:r>
              <a:rPr lang="en-US" sz="2900" dirty="0" smtClean="0"/>
              <a:t>	newly formed </a:t>
            </a:r>
            <a:r>
              <a:rPr lang="en-US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 of India</a:t>
            </a:r>
          </a:p>
          <a:p>
            <a:r>
              <a:rPr lang="en-US" sz="2900" dirty="0" smtClean="0"/>
              <a:t>The </a:t>
            </a:r>
            <a:r>
              <a:rPr lang="en-US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Partition of India </a:t>
            </a:r>
            <a:r>
              <a:rPr lang="en-US" sz="2900" dirty="0" smtClean="0"/>
              <a:t>in 1947 broke</a:t>
            </a:r>
          </a:p>
          <a:p>
            <a:pPr>
              <a:buNone/>
            </a:pPr>
            <a:r>
              <a:rPr lang="en-US" sz="2900" dirty="0" smtClean="0"/>
              <a:t>	the country apart between </a:t>
            </a:r>
            <a:r>
              <a:rPr lang="en-US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Hindus</a:t>
            </a:r>
          </a:p>
          <a:p>
            <a:pPr>
              <a:buNone/>
            </a:pPr>
            <a:r>
              <a:rPr lang="en-US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and Muslims </a:t>
            </a:r>
            <a:r>
              <a:rPr lang="en-US" sz="2900" dirty="0" smtClean="0"/>
              <a:t>and formed </a:t>
            </a:r>
            <a:r>
              <a:rPr lang="en-US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Pakistan</a:t>
            </a:r>
          </a:p>
          <a:p>
            <a:endParaRPr lang="en-US" sz="2900" dirty="0"/>
          </a:p>
        </p:txBody>
      </p:sp>
      <p:pic>
        <p:nvPicPr>
          <p:cNvPr id="4" name="Picture 3" descr="Gandh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6557" y="3048000"/>
            <a:ext cx="2657443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Partition of India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ndia Map 19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066800"/>
            <a:ext cx="6289731" cy="4387088"/>
          </a:xfrm>
        </p:spPr>
      </p:pic>
      <p:sp>
        <p:nvSpPr>
          <p:cNvPr id="5" name="TextBox 4"/>
          <p:cNvSpPr txBox="1"/>
          <p:nvPr/>
        </p:nvSpPr>
        <p:spPr>
          <a:xfrm>
            <a:off x="1371600" y="4267200"/>
            <a:ext cx="632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India 1946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6" name="Picture 5" descr="India Map Toda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838200"/>
            <a:ext cx="4857750" cy="53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72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Pakistan and East Pakistan (now Bangladesh) were formed out of the partition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890</TotalTime>
  <Words>650</Words>
  <Application>Microsoft Office PowerPoint</Application>
  <PresentationFormat>On-screen Show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Miscellaneous Information</vt:lpstr>
      <vt:lpstr>20th Century Genocide</vt:lpstr>
      <vt:lpstr>Armenian Genocide</vt:lpstr>
      <vt:lpstr>Soviet Union Genocide</vt:lpstr>
      <vt:lpstr>Cambodia Genocide</vt:lpstr>
      <vt:lpstr>Rwandan Genocide</vt:lpstr>
      <vt:lpstr>PowerPoint Presentation</vt:lpstr>
      <vt:lpstr>Independence in India</vt:lpstr>
      <vt:lpstr>Partition of India</vt:lpstr>
      <vt:lpstr>Independence in India</vt:lpstr>
      <vt:lpstr>The Cold War in the Middle East and Asia</vt:lpstr>
      <vt:lpstr>The Cold War in the Middle East and Asia</vt:lpstr>
      <vt:lpstr>African Independence Movements</vt:lpstr>
      <vt:lpstr>PowerPoint Presentation</vt:lpstr>
      <vt:lpstr>Apartheid in South Africa</vt:lpstr>
      <vt:lpstr>PowerPoint Presentation</vt:lpstr>
      <vt:lpstr>Worldwide Tension Issues</vt:lpstr>
      <vt:lpstr>World Tension Issues</vt:lpstr>
      <vt:lpstr>Irish Republican Army</vt:lpstr>
      <vt:lpstr>World Tension Issues</vt:lpstr>
      <vt:lpstr>Indian/Pakistani Border</vt:lpstr>
      <vt:lpstr>Munich Olympics</vt:lpstr>
    </vt:vector>
  </TitlesOfParts>
  <Company>Licensed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 Preview Daily Quiz</dc:title>
  <dc:creator>Robert Crickenberger</dc:creator>
  <cp:lastModifiedBy>Owner</cp:lastModifiedBy>
  <cp:revision>100</cp:revision>
  <dcterms:created xsi:type="dcterms:W3CDTF">2010-12-02T14:10:52Z</dcterms:created>
  <dcterms:modified xsi:type="dcterms:W3CDTF">2014-05-06T13:50:08Z</dcterms:modified>
</cp:coreProperties>
</file>