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handoutMasterIdLst>
    <p:handoutMasterId r:id="rId9"/>
  </p:handoutMasterIdLst>
  <p:sldIdLst>
    <p:sldId id="256" r:id="rId2"/>
    <p:sldId id="257" r:id="rId3"/>
    <p:sldId id="258" r:id="rId4"/>
    <p:sldId id="262" r:id="rId5"/>
    <p:sldId id="277" r:id="rId6"/>
    <p:sldId id="278" r:id="rId7"/>
    <p:sldId id="279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83CD98-8D05-4C33-B792-22DD26BB2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7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44BA9-4317-4A60-8A5C-90B22F479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5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35AF1-32FF-4DDE-A685-BD736F1A4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2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1E7FB-C7F7-463A-8920-B74F473FA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74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70FB8-122E-40C3-93C6-23FD224D8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91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27DCC-49D3-46B1-B557-B15239E3D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73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C38DF-506B-47BE-BBBA-C19BB8857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F50D6-8608-41E2-AEDA-346DAAABC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3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C5603-20E5-425B-B893-D4D7DB6A2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9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623AB-5855-4516-BED1-55DB5BA84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7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A77B9-AB51-4204-B32C-B90028C56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2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4686F-6BAD-4ECD-91DB-674CC8800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0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E4333-0771-4479-909F-CDCFCBCAA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5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8F26F-3572-4C67-805E-0B912B7DB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0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684E0-4200-4AC2-8E75-883C927C2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3DA7EEA-D88D-487C-9597-842172E28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891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891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891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891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89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en/4/45/Henry-VIII-kingofengland_1491-1547.jpg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Darnley_stage_3.jpg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en.wikipedia.org/wiki/File:Edward_VI_of_England_c._154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Mary_I_of_England.jpg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en.wikipedia.org/wiki/File:Streathamladyjayne.jpg" TargetMode="Externa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066800"/>
            <a:ext cx="8610600" cy="2533650"/>
          </a:xfrm>
        </p:spPr>
        <p:txBody>
          <a:bodyPr/>
          <a:lstStyle/>
          <a:p>
            <a:pPr eaLnBrk="1" hangingPunct="1">
              <a:defRPr/>
            </a:pPr>
            <a:r>
              <a:rPr lang="en-US" sz="7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Henry VIII </a:t>
            </a:r>
            <a:br>
              <a:rPr lang="en-US" sz="7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7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</a:t>
            </a:r>
            <a:br>
              <a:rPr lang="en-US" sz="7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7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7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 English </a:t>
            </a:r>
            <a:r>
              <a:rPr lang="en-US" sz="7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Reformation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867400"/>
            <a:ext cx="6553200" cy="685800"/>
          </a:xfrm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English Reformation</a:t>
            </a:r>
            <a:endParaRPr lang="en-US" sz="40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89916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______________________________________ ________________________</a:t>
            </a:r>
            <a:endParaRPr lang="en-US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Henry was given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the title </a:t>
            </a:r>
            <a:r>
              <a:rPr lang="en-US" dirty="0" smtClean="0">
                <a:latin typeface="Times New Roman" pitchFamily="18" charset="0"/>
              </a:rPr>
              <a:t>“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</a:t>
            </a:r>
            <a:r>
              <a:rPr lang="en-US" dirty="0" smtClean="0">
                <a:latin typeface="Times New Roman" pitchFamily="18" charset="0"/>
              </a:rPr>
              <a:t>” by the Pope because </a:t>
            </a:r>
            <a:r>
              <a:rPr lang="en-US" dirty="0" smtClean="0">
                <a:latin typeface="Times New Roman" pitchFamily="18" charset="0"/>
              </a:rPr>
              <a:t>of a pamphlet that he wrote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against</a:t>
            </a:r>
            <a:r>
              <a:rPr lang="en-US" dirty="0" smtClean="0">
                <a:latin typeface="Times New Roman" pitchFamily="18" charset="0"/>
              </a:rPr>
              <a:t> Martin Luther and his </a:t>
            </a:r>
            <a:r>
              <a:rPr lang="en-US" dirty="0" smtClean="0">
                <a:latin typeface="Times New Roman" pitchFamily="18" charset="0"/>
              </a:rPr>
              <a:t>teachings</a:t>
            </a:r>
            <a:endParaRPr lang="en-US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______________________________________                                 _______________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after 17 years because she had                                  produced him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</a:rPr>
              <a:t>however…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______________________________________________________________________________________________________________________</a:t>
            </a:r>
            <a:endParaRPr lang="en-US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(annul ~ to cancel a marriage, or make void).</a:t>
            </a:r>
          </a:p>
        </p:txBody>
      </p:sp>
      <p:pic>
        <p:nvPicPr>
          <p:cNvPr id="6148" name="Picture 5" descr="The%20Wives%20of%20Henry%20VIII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0" y="4597400"/>
            <a:ext cx="167798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Henry VIII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533400"/>
            <a:ext cx="9144000" cy="6172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000" dirty="0" smtClean="0">
                <a:latin typeface="Times New Roman" pitchFamily="18" charset="0"/>
              </a:rPr>
              <a:t>Called for a </a:t>
            </a:r>
            <a:r>
              <a:rPr lang="en-US" sz="3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_____________________________________</a:t>
            </a:r>
            <a:r>
              <a:rPr lang="en-US" sz="3000" dirty="0" smtClean="0">
                <a:latin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</a:rPr>
              <a:t>and </a:t>
            </a:r>
            <a:r>
              <a:rPr lang="en-US" sz="3000" dirty="0" smtClean="0">
                <a:latin typeface="Times New Roman" pitchFamily="18" charset="0"/>
              </a:rPr>
              <a:t>created his </a:t>
            </a:r>
            <a:r>
              <a:rPr lang="en-US" sz="3000" dirty="0" smtClean="0">
                <a:latin typeface="Times New Roman" pitchFamily="18" charset="0"/>
              </a:rPr>
              <a:t>own, the </a:t>
            </a:r>
            <a:r>
              <a:rPr lang="en-US" sz="3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</a:t>
            </a:r>
            <a:r>
              <a:rPr lang="en-US" sz="3000" dirty="0" smtClean="0">
                <a:latin typeface="Times New Roman" pitchFamily="18" charset="0"/>
              </a:rPr>
              <a:t>. </a:t>
            </a:r>
            <a:r>
              <a:rPr lang="en-US" sz="3000" dirty="0" smtClean="0">
                <a:latin typeface="Times New Roman" pitchFamily="18" charset="0"/>
              </a:rPr>
              <a:t>He banned the Catholic Church in England. </a:t>
            </a:r>
          </a:p>
          <a:p>
            <a:pPr eaLnBrk="1" hangingPunct="1">
              <a:buFontTx/>
              <a:buNone/>
              <a:defRPr/>
            </a:pPr>
            <a:r>
              <a:rPr lang="en-US" sz="3000" dirty="0" smtClean="0">
                <a:latin typeface="Times New Roman" pitchFamily="18" charset="0"/>
              </a:rPr>
              <a:t>					</a:t>
            </a:r>
            <a:r>
              <a:rPr lang="en-US" sz="3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</a:t>
            </a:r>
            <a:r>
              <a:rPr lang="en-US" sz="3000" dirty="0" smtClean="0">
                <a:latin typeface="Times New Roman" pitchFamily="18" charset="0"/>
              </a:rPr>
              <a:t>made</a:t>
            </a:r>
            <a:r>
              <a:rPr lang="en-US" sz="3000" dirty="0" smtClean="0">
                <a:latin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</a:rPr>
              <a:t>him “the 				only </a:t>
            </a:r>
            <a:r>
              <a:rPr lang="en-US" sz="3000" dirty="0" smtClean="0">
                <a:latin typeface="Times New Roman" pitchFamily="18" charset="0"/>
              </a:rPr>
              <a:t>supreme head </a:t>
            </a:r>
            <a:r>
              <a:rPr lang="en-US" sz="3000" dirty="0" smtClean="0">
                <a:latin typeface="Times New Roman" pitchFamily="18" charset="0"/>
              </a:rPr>
              <a:t>on</a:t>
            </a:r>
            <a:r>
              <a:rPr lang="en-US" sz="3000" dirty="0">
                <a:latin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</a:rPr>
              <a:t>Earth </a:t>
            </a:r>
            <a:r>
              <a:rPr lang="en-US" sz="3000" dirty="0" smtClean="0">
                <a:latin typeface="Times New Roman" pitchFamily="18" charset="0"/>
              </a:rPr>
              <a:t>of the </a:t>
            </a:r>
            <a:r>
              <a:rPr lang="en-US" sz="3000" dirty="0" smtClean="0">
                <a:latin typeface="Times New Roman" pitchFamily="18" charset="0"/>
              </a:rPr>
              <a:t>				Church </a:t>
            </a:r>
            <a:r>
              <a:rPr lang="en-US" sz="3000" dirty="0" smtClean="0">
                <a:latin typeface="Times New Roman" pitchFamily="18" charset="0"/>
              </a:rPr>
              <a:t>of England.”</a:t>
            </a:r>
          </a:p>
          <a:p>
            <a:pPr eaLnBrk="1" hangingPunct="1">
              <a:buFontTx/>
              <a:buNone/>
              <a:defRPr/>
            </a:pPr>
            <a:r>
              <a:rPr lang="en-US" sz="3000" dirty="0" smtClean="0">
                <a:latin typeface="Times New Roman" pitchFamily="18" charset="0"/>
              </a:rPr>
              <a:t>					Many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			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</a:t>
            </a:r>
            <a:r>
              <a:rPr lang="en-US" sz="3000" dirty="0" smtClean="0">
                <a:latin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</a:rPr>
              <a:t>and 				refused to </a:t>
            </a:r>
            <a:r>
              <a:rPr lang="en-US" sz="3000" dirty="0" smtClean="0">
                <a:latin typeface="Times New Roman" pitchFamily="18" charset="0"/>
              </a:rPr>
              <a:t>acknowledge the Act </a:t>
            </a:r>
            <a:r>
              <a:rPr lang="en-US" sz="3000" dirty="0" smtClean="0">
                <a:latin typeface="Times New Roman" pitchFamily="18" charset="0"/>
              </a:rPr>
              <a:t>				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			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</a:t>
            </a:r>
            <a:r>
              <a:rPr lang="en-US" sz="3000" dirty="0" smtClean="0">
                <a:latin typeface="Times New Roman" pitchFamily="18" charset="0"/>
              </a:rPr>
              <a:t>(</a:t>
            </a:r>
            <a:r>
              <a:rPr lang="en-US" sz="3000" dirty="0" smtClean="0">
                <a:latin typeface="Times New Roman" pitchFamily="18" charset="0"/>
              </a:rPr>
              <a:t>including Sir Thomas 				</a:t>
            </a:r>
            <a:r>
              <a:rPr lang="en-US" sz="3000" dirty="0" smtClean="0">
                <a:latin typeface="Times New Roman" pitchFamily="18" charset="0"/>
              </a:rPr>
              <a:t>More, his old teacher and </a:t>
            </a:r>
            <a:r>
              <a:rPr lang="en-US" sz="2800" dirty="0" smtClean="0">
                <a:latin typeface="Times New Roman" pitchFamily="18" charset="0"/>
              </a:rPr>
              <a:t>advisor).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eaLnBrk="1" hangingPunct="1">
              <a:buFontTx/>
              <a:buChar char="-"/>
              <a:defRPr/>
            </a:pPr>
            <a:endParaRPr lang="en-US" sz="2800" dirty="0" smtClean="0"/>
          </a:p>
        </p:txBody>
      </p:sp>
      <p:pic>
        <p:nvPicPr>
          <p:cNvPr id="7172" name="Picture 5" descr="Image:Henry-VIII-kingofengland 1491-1547.jpg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81200"/>
            <a:ext cx="3725863" cy="4648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Anglican Church</a:t>
            </a:r>
            <a:r>
              <a:rPr lang="en-US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br>
              <a:rPr lang="en-US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3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(aka – Church of England)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410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________________________________________</a:t>
            </a:r>
            <a:endParaRPr lang="en-US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Very similar to Catholic Church in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____________, _______________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</a:rPr>
              <a:t>and other religious duties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</a:t>
            </a:r>
            <a:r>
              <a:rPr lang="en-US" dirty="0" smtClean="0">
                <a:latin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</a:rPr>
              <a:t>the Roman Catholic Church in England and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_______________________________________________________________________________________________________</a:t>
            </a:r>
            <a:r>
              <a:rPr lang="en-US" dirty="0" smtClean="0">
                <a:latin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</a:endParaRPr>
          </a:p>
        </p:txBody>
      </p:sp>
      <p:pic>
        <p:nvPicPr>
          <p:cNvPr id="9220" name="Picture 6" descr="http://www.heritage.nf.ca/society/images/anglican_cathedr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14800"/>
            <a:ext cx="3733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8" descr="http://seerpress.com/wp-content/uploads/2010/11/ChurchOfEngland-News_Corp-BSky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2501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Henry and his kids… (Tudor Dynasty)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7630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Times New Roman" pitchFamily="18" charset="0"/>
              </a:rPr>
              <a:t>Henry dies and his only son…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imes New Roman" pitchFamily="18" charset="0"/>
              </a:rPr>
              <a:t>Edward VI (P) takes the crown (age 10)                           for 5 years.  Before he dies he names…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imes New Roman" pitchFamily="18" charset="0"/>
              </a:rPr>
              <a:t>Lady Jane Grey his heir, but few consider her a           true monarch (9 days).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imes New Roman" pitchFamily="18" charset="0"/>
              </a:rPr>
              <a:t>(Bloody) Mary (C) gains power and support and            takes the crown from Jane (executed age 16).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imes New Roman" pitchFamily="18" charset="0"/>
              </a:rPr>
              <a:t>After Mary I rules for 5 years and dies…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imes New Roman" pitchFamily="18" charset="0"/>
              </a:rPr>
              <a:t>Elizabeth I (P) becomes Queen of England and                  rules for 45 years (The Virgin Queen).</a:t>
            </a:r>
          </a:p>
        </p:txBody>
      </p:sp>
      <p:pic>
        <p:nvPicPr>
          <p:cNvPr id="10244" name="Picture 5" descr="Edward VI, by Hans Eworth">
            <a:hlinkClick r:id="rId2" tooltip="Edward VI, by Hans Eworth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838200"/>
            <a:ext cx="9525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Streathamladyjayne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2362200"/>
            <a:ext cx="9525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9" descr="Mary I, by Antonius Mor, 1554">
            <a:hlinkClick r:id="rId6" tooltip="Mary I, by Antonius Mor, 1554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3886200"/>
            <a:ext cx="9525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1" descr="Elizabeth I, by Darnley">
            <a:hlinkClick r:id="rId8" tooltip="Elizabeth I, by Darnley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5467350"/>
            <a:ext cx="9525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“The Good Queen”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33400"/>
            <a:ext cx="9144000" cy="6019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300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</a:t>
            </a:r>
            <a:r>
              <a:rPr lang="en-US" sz="3300" dirty="0" smtClean="0">
                <a:latin typeface="Times New Roman" pitchFamily="18" charset="0"/>
              </a:rPr>
              <a:t>(</a:t>
            </a:r>
            <a:r>
              <a:rPr lang="en-US" sz="3300" dirty="0" smtClean="0">
                <a:latin typeface="Times New Roman" pitchFamily="18" charset="0"/>
              </a:rPr>
              <a:t>ruled for 45 years).</a:t>
            </a:r>
          </a:p>
          <a:p>
            <a:pPr eaLnBrk="1" hangingPunct="1">
              <a:buFontTx/>
              <a:buNone/>
              <a:defRPr/>
            </a:pPr>
            <a:r>
              <a:rPr lang="en-US" sz="3300" dirty="0" smtClean="0">
                <a:latin typeface="Times New Roman" pitchFamily="18" charset="0"/>
              </a:rPr>
              <a:t>Elizabeth had grown up watching her nation go 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 ____________________________________</a:t>
            </a:r>
            <a:r>
              <a:rPr lang="en-US" sz="3300" dirty="0" smtClean="0">
                <a:latin typeface="Times New Roman" pitchFamily="18" charset="0"/>
              </a:rPr>
              <a:t>;</a:t>
            </a:r>
            <a:endParaRPr lang="en-US" sz="3300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300" dirty="0" smtClean="0">
                <a:latin typeface="Times New Roman" pitchFamily="18" charset="0"/>
              </a:rPr>
              <a:t>	she compromised between the two…</a:t>
            </a:r>
          </a:p>
          <a:p>
            <a:pPr eaLnBrk="1" hangingPunct="1">
              <a:buFontTx/>
              <a:buNone/>
              <a:defRPr/>
            </a:pPr>
            <a:r>
              <a:rPr lang="en-US" sz="3300" dirty="0" smtClean="0">
                <a:latin typeface="Times New Roman" pitchFamily="18" charset="0"/>
              </a:rPr>
              <a:t>The 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</a:t>
            </a:r>
            <a:r>
              <a:rPr lang="en-US" sz="3300" dirty="0" smtClean="0">
                <a:latin typeface="Times New Roman" pitchFamily="18" charset="0"/>
              </a:rPr>
              <a:t>quietly </a:t>
            </a:r>
            <a:r>
              <a:rPr lang="en-US" sz="3300" dirty="0" smtClean="0">
                <a:latin typeface="Times New Roman" pitchFamily="18" charset="0"/>
              </a:rPr>
              <a:t>made England 			Protestant while keeping some 				Catholic rituals and structure intact.</a:t>
            </a:r>
          </a:p>
          <a:p>
            <a:pPr eaLnBrk="1" hangingPunct="1">
              <a:buFontTx/>
              <a:buNone/>
              <a:defRPr/>
            </a:pPr>
            <a:r>
              <a:rPr lang="en-US" sz="3300" dirty="0" smtClean="0">
                <a:latin typeface="Times New Roman" pitchFamily="18" charset="0"/>
              </a:rPr>
              <a:t>				This 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</a:t>
            </a:r>
            <a:r>
              <a:rPr lang="en-US" sz="3300" dirty="0" smtClean="0">
                <a:latin typeface="Times New Roman" pitchFamily="18" charset="0"/>
              </a:rPr>
              <a:t>				made her a beloved ruler.  She 				truly 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		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</a:t>
            </a:r>
            <a:r>
              <a:rPr lang="en-US" sz="3300" dirty="0" smtClean="0">
                <a:latin typeface="Times New Roman" pitchFamily="18" charset="0"/>
              </a:rPr>
              <a:t>that </a:t>
            </a:r>
            <a:r>
              <a:rPr lang="en-US" sz="3300" dirty="0" smtClean="0">
                <a:latin typeface="Times New Roman" pitchFamily="18" charset="0"/>
              </a:rPr>
              <a:t>her father created.</a:t>
            </a:r>
            <a:endParaRPr lang="en-US" sz="33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268" name="Picture 9" descr="http://www.edu-negev.gov.il/bs/makif7/english/Elizabe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2975"/>
            <a:ext cx="2743200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Elizabeth 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300" dirty="0" smtClean="0">
                <a:latin typeface="Times New Roman" pitchFamily="18" charset="0"/>
              </a:rPr>
              <a:t>In</a:t>
            </a:r>
            <a:r>
              <a:rPr lang="en-US" sz="33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3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</a:t>
            </a:r>
            <a:r>
              <a:rPr lang="en-US" sz="3300" dirty="0" smtClean="0">
                <a:latin typeface="Times New Roman" pitchFamily="18" charset="0"/>
              </a:rPr>
              <a:t>, </a:t>
            </a:r>
            <a:r>
              <a:rPr lang="en-US" sz="3300" dirty="0" smtClean="0">
                <a:latin typeface="Times New Roman" pitchFamily="18" charset="0"/>
              </a:rPr>
              <a:t>England’s rival nation of Spain (strictly Catholic) carried out an aggressive naval attack.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300" dirty="0" smtClean="0">
                <a:latin typeface="Times New Roman" pitchFamily="18" charset="0"/>
              </a:rPr>
              <a:t>	The huge 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</a:t>
            </a:r>
            <a:r>
              <a:rPr lang="en-US" sz="3300" dirty="0" smtClean="0">
                <a:latin typeface="Times New Roman" pitchFamily="18" charset="0"/>
              </a:rPr>
              <a:t>(</a:t>
            </a:r>
            <a:r>
              <a:rPr lang="en-US" sz="3300" dirty="0" smtClean="0">
                <a:latin typeface="Times New Roman" pitchFamily="18" charset="0"/>
              </a:rPr>
              <a:t>130 ships; 20,000 men; tons of artillery) 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_____________________ _______________________________</a:t>
            </a:r>
            <a:endParaRPr lang="en-US" sz="3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300" dirty="0" smtClean="0">
                <a:latin typeface="Times New Roman" pitchFamily="18" charset="0"/>
              </a:rPr>
              <a:t>This victory opened the world to England and the 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_____________________</a:t>
            </a:r>
            <a:endParaRPr lang="en-US" sz="33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300" dirty="0" smtClean="0">
                <a:latin typeface="Times New Roman" pitchFamily="18" charset="0"/>
              </a:rPr>
              <a:t>	It is still considered one                                     of the </a:t>
            </a:r>
            <a:r>
              <a:rPr lang="en-US" sz="33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                                              __________________</a:t>
            </a:r>
            <a:r>
              <a:rPr lang="en-US" sz="3300" smtClean="0">
                <a:latin typeface="Times New Roman" pitchFamily="18" charset="0"/>
              </a:rPr>
              <a:t>…                                                           </a:t>
            </a:r>
            <a:r>
              <a:rPr lang="en-US" sz="3300" dirty="0" smtClean="0">
                <a:latin typeface="Times New Roman" pitchFamily="18" charset="0"/>
              </a:rPr>
              <a:t>and Elizabeth </a:t>
            </a:r>
            <a:r>
              <a:rPr lang="en-US" sz="3300" dirty="0" smtClean="0">
                <a:latin typeface="Times New Roman" pitchFamily="18" charset="0"/>
              </a:rPr>
              <a:t>is credited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300" dirty="0" smtClean="0">
                <a:latin typeface="Times New Roman" pitchFamily="18" charset="0"/>
              </a:rPr>
              <a:t>	with </a:t>
            </a:r>
            <a:r>
              <a:rPr lang="en-US" sz="3300" dirty="0" smtClean="0">
                <a:latin typeface="Times New Roman" pitchFamily="18" charset="0"/>
              </a:rPr>
              <a:t>the </a:t>
            </a:r>
            <a:r>
              <a:rPr lang="en-US" sz="3300" dirty="0" smtClean="0">
                <a:latin typeface="Times New Roman" pitchFamily="18" charset="0"/>
              </a:rPr>
              <a:t>victory</a:t>
            </a:r>
            <a:r>
              <a:rPr lang="en-US" sz="3300" dirty="0" smtClean="0">
                <a:latin typeface="Times New Roman" pitchFamily="18" charset="0"/>
              </a:rPr>
              <a:t>.</a:t>
            </a:r>
            <a:endParaRPr lang="en-US" sz="33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292" name="Picture 6" descr="pic_elizabeth_i_arm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27450"/>
            <a:ext cx="4419600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2301</TotalTime>
  <Words>248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Henry VIII  and  The English Reformation</vt:lpstr>
      <vt:lpstr>English Reformation</vt:lpstr>
      <vt:lpstr>Henry VIII</vt:lpstr>
      <vt:lpstr>Anglican Church  (aka – Church of England)</vt:lpstr>
      <vt:lpstr>Henry and his kids… (Tudor Dynasty)</vt:lpstr>
      <vt:lpstr>“The Good Queen”</vt:lpstr>
      <vt:lpstr>Elizabeth I</vt:lpstr>
    </vt:vector>
  </TitlesOfParts>
  <Company>Fluvanna County scools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Spread of the Reformation</dc:title>
  <dc:creator>staylor</dc:creator>
  <cp:lastModifiedBy>Owner</cp:lastModifiedBy>
  <cp:revision>51</cp:revision>
  <dcterms:created xsi:type="dcterms:W3CDTF">2006-08-08T22:59:53Z</dcterms:created>
  <dcterms:modified xsi:type="dcterms:W3CDTF">2016-09-19T15:24:25Z</dcterms:modified>
</cp:coreProperties>
</file>