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2AEF-D265-4806-8C23-20247239EB84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49A1-EBCF-4661-8A09-7DE39A0FD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2AEF-D265-4806-8C23-20247239EB84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49A1-EBCF-4661-8A09-7DE39A0FD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2AEF-D265-4806-8C23-20247239EB84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49A1-EBCF-4661-8A09-7DE39A0FD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AFBCE76-AC37-4CF0-AFD6-AA2ADE66F4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2AEF-D265-4806-8C23-20247239EB84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49A1-EBCF-4661-8A09-7DE39A0FD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2AEF-D265-4806-8C23-20247239EB84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49A1-EBCF-4661-8A09-7DE39A0FD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2AEF-D265-4806-8C23-20247239EB84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49A1-EBCF-4661-8A09-7DE39A0FD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2AEF-D265-4806-8C23-20247239EB84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49A1-EBCF-4661-8A09-7DE39A0FD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2AEF-D265-4806-8C23-20247239EB84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49A1-EBCF-4661-8A09-7DE39A0FD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2AEF-D265-4806-8C23-20247239EB84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49A1-EBCF-4661-8A09-7DE39A0FD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2AEF-D265-4806-8C23-20247239EB84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49A1-EBCF-4661-8A09-7DE39A0FD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2AEF-D265-4806-8C23-20247239EB84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49A1-EBCF-4661-8A09-7DE39A0FD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E2AEF-D265-4806-8C23-20247239EB84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149A1-EBCF-4661-8A09-7DE39A0FDC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upload.wikimedia.org/wikipedia/commons/7/74/Map_Thirty_Years_War-fr.svg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en.wikipedia.org/wiki/Image:Societasiesu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05800" cy="561975"/>
          </a:xfrm>
        </p:spPr>
        <p:txBody>
          <a:bodyPr>
            <a:normAutofit fontScale="90000"/>
          </a:bodyPr>
          <a:lstStyle/>
          <a:p>
            <a:r>
              <a:rPr lang="en-US" sz="4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English Reformation DQ</a:t>
            </a:r>
            <a:endParaRPr lang="en-US" sz="40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839200" cy="6019800"/>
          </a:xfrm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#1.</a:t>
            </a:r>
            <a:r>
              <a:rPr lang="en-US" dirty="0">
                <a:latin typeface="Times New Roman" pitchFamily="18" charset="0"/>
              </a:rPr>
              <a:t> Which English king broke from the Catholic church and established the Church of England?</a:t>
            </a:r>
          </a:p>
          <a:p>
            <a:pPr>
              <a:buFontTx/>
              <a:buNone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#2.</a:t>
            </a:r>
            <a:r>
              <a:rPr lang="en-US" dirty="0">
                <a:latin typeface="Times New Roman" pitchFamily="18" charset="0"/>
              </a:rPr>
              <a:t> In 1588, what fleet of ships sailed to England in an attempt to overthrow the English queen?</a:t>
            </a:r>
          </a:p>
          <a:p>
            <a:pPr>
              <a:buFontTx/>
              <a:buNone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#3.</a:t>
            </a:r>
            <a:r>
              <a:rPr lang="en-US" dirty="0">
                <a:latin typeface="Times New Roman" pitchFamily="18" charset="0"/>
              </a:rPr>
              <a:t>  What is the official name of the Church of England?</a:t>
            </a:r>
          </a:p>
          <a:p>
            <a:pPr>
              <a:buFontTx/>
              <a:buNone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#4.</a:t>
            </a:r>
            <a:r>
              <a:rPr lang="en-US" dirty="0">
                <a:latin typeface="Times New Roman" pitchFamily="18" charset="0"/>
              </a:rPr>
              <a:t>  What English queen, known as the Virgin Queen, is one of the greatest monarchs in English history?</a:t>
            </a:r>
          </a:p>
          <a:p>
            <a:pPr>
              <a:buFontTx/>
              <a:buNone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#5.</a:t>
            </a:r>
            <a:r>
              <a:rPr lang="en-US" dirty="0">
                <a:latin typeface="Times New Roman" pitchFamily="18" charset="0"/>
              </a:rPr>
              <a:t>  While similar to the Catholic Church, the Church of England allowed what new law?</a:t>
            </a:r>
          </a:p>
          <a:p>
            <a:pPr algn="ctr">
              <a:buFontTx/>
              <a:buNone/>
            </a:pPr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Bonus Q</a:t>
            </a:r>
            <a:r>
              <a:rPr lang="en-US" dirty="0">
                <a:latin typeface="Times New Roman" pitchFamily="18" charset="0"/>
              </a:rPr>
              <a:t> ~ How many children did Henry VIII have?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5105400"/>
          </a:xfrm>
        </p:spPr>
        <p:txBody>
          <a:bodyPr/>
          <a:lstStyle/>
          <a:p>
            <a:r>
              <a:rPr lang="en-US" sz="94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Spread </a:t>
            </a:r>
            <a:br>
              <a:rPr lang="en-US" sz="94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sz="94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the ____________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5943600"/>
            <a:ext cx="6400800" cy="762000"/>
          </a:xfrm>
        </p:spPr>
        <p:txBody>
          <a:bodyPr/>
          <a:lstStyle/>
          <a:p>
            <a:r>
              <a:rPr lang="en-US" dirty="0"/>
              <a:t>WHII </a:t>
            </a:r>
            <a:r>
              <a:rPr lang="en-US" dirty="0" smtClean="0"/>
              <a:t>#5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40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Reformation in _____________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685800"/>
            <a:ext cx="8839200" cy="5867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300" dirty="0">
                <a:latin typeface="Times New Roman" pitchFamily="18" charset="0"/>
              </a:rPr>
              <a:t>						Home of M. Luther; 						Princes of Germany 						</a:t>
            </a:r>
            <a:r>
              <a:rPr lang="en-US" sz="3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</a:t>
            </a:r>
            <a:r>
              <a:rPr lang="en-US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					__________________</a:t>
            </a:r>
            <a:r>
              <a:rPr lang="en-US" sz="3300" dirty="0">
                <a:latin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300" dirty="0">
                <a:latin typeface="Times New Roman" pitchFamily="18" charset="0"/>
              </a:rPr>
              <a:t>						The </a:t>
            </a:r>
            <a:r>
              <a:rPr lang="en-US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</a:t>
            </a:r>
            <a:r>
              <a:rPr lang="en-US" sz="3300" dirty="0">
                <a:latin typeface="Times New Roman" pitchFamily="18" charset="0"/>
              </a:rPr>
              <a:t> 					(powerful family) 						remained </a:t>
            </a:r>
            <a:r>
              <a:rPr lang="en-US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 					_________________.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300" dirty="0">
                <a:latin typeface="Times New Roman" pitchFamily="18" charset="0"/>
              </a:rPr>
              <a:t>						Conflicts between 						Protestants and 							Catholics resulted in the 				 	</a:t>
            </a:r>
            <a:r>
              <a:rPr lang="en-US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</a:t>
            </a:r>
            <a:r>
              <a:rPr lang="en-US" sz="3300" dirty="0">
                <a:latin typeface="Times New Roman" pitchFamily="18" charset="0"/>
              </a:rPr>
              <a:t>.</a:t>
            </a:r>
          </a:p>
        </p:txBody>
      </p:sp>
      <p:pic>
        <p:nvPicPr>
          <p:cNvPr id="22534" name="Picture 6" descr="File:Map Thirty Years War-fr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0"/>
            <a:ext cx="440055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44563"/>
          </a:xfrm>
        </p:spPr>
        <p:txBody>
          <a:bodyPr/>
          <a:lstStyle/>
          <a:p>
            <a:r>
              <a:rPr lang="en-US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Reformation in ____________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914400"/>
            <a:ext cx="8839200" cy="5791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3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Protestants in France</a:t>
            </a:r>
            <a:r>
              <a:rPr lang="en-US" sz="3300" dirty="0">
                <a:latin typeface="Times New Roman" pitchFamily="18" charset="0"/>
              </a:rPr>
              <a:t> were called                           </a:t>
            </a:r>
            <a:r>
              <a:rPr lang="en-US" sz="3300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</a:t>
            </a:r>
            <a:r>
              <a:rPr lang="en-US" sz="33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300" dirty="0">
                <a:latin typeface="Times New Roman" pitchFamily="18" charset="0"/>
              </a:rPr>
              <a:t>King Henry IV attempted to quiet                                     conflict in France between                                      Catholics and Huguenots.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300" dirty="0">
                <a:latin typeface="Times New Roman" pitchFamily="18" charset="0"/>
              </a:rPr>
              <a:t>Issued “</a:t>
            </a:r>
            <a:r>
              <a:rPr lang="en-US" sz="3300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</a:t>
            </a:r>
            <a:r>
              <a:rPr lang="en-US" sz="3300" dirty="0">
                <a:latin typeface="Times New Roman" pitchFamily="18" charset="0"/>
              </a:rPr>
              <a:t>” 1598 –                                       the law </a:t>
            </a:r>
            <a:r>
              <a:rPr lang="en-US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                                     ____________________________                             	</a:t>
            </a:r>
            <a:r>
              <a:rPr lang="en-US" sz="3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</a:t>
            </a:r>
            <a:r>
              <a:rPr lang="en-US" sz="3300" dirty="0" smtClean="0">
                <a:latin typeface="Times New Roman" pitchFamily="18" charset="0"/>
              </a:rPr>
              <a:t>  </a:t>
            </a:r>
            <a:r>
              <a:rPr lang="en-US" sz="3300" dirty="0">
                <a:latin typeface="Times New Roman" pitchFamily="18" charset="0"/>
              </a:rPr>
              <a:t>(Huguenots).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300" dirty="0">
                <a:latin typeface="Times New Roman" pitchFamily="18" charset="0"/>
              </a:rPr>
              <a:t>		</a:t>
            </a:r>
            <a:r>
              <a:rPr lang="en-US" sz="3300" dirty="0" smtClean="0">
                <a:latin typeface="Times New Roman" pitchFamily="18" charset="0"/>
              </a:rPr>
              <a:t>___________________________made </a:t>
            </a:r>
            <a:r>
              <a:rPr lang="en-US" sz="3300" dirty="0">
                <a:latin typeface="Times New Roman" pitchFamily="18" charset="0"/>
              </a:rPr>
              <a:t>the 30 	Years’ War about politics not religion.</a:t>
            </a:r>
          </a:p>
        </p:txBody>
      </p:sp>
      <p:pic>
        <p:nvPicPr>
          <p:cNvPr id="3077" name="Picture 5" descr="huguen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914400"/>
            <a:ext cx="2482850" cy="4343400"/>
          </a:xfrm>
          <a:prstGeom prst="rect">
            <a:avLst/>
          </a:prstGeom>
          <a:noFill/>
        </p:spPr>
      </p:pic>
      <p:pic>
        <p:nvPicPr>
          <p:cNvPr id="3079" name="Picture 7" descr="Cardinal_Richelie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76800"/>
            <a:ext cx="973138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____________________________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915400" cy="5638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pitchFamily="18" charset="0"/>
              </a:rPr>
              <a:t>___________________ doctrine, end corruption, win back favor of citizenry, and combat popularity of Protestantism with their own Catholic </a:t>
            </a:r>
            <a:r>
              <a:rPr lang="en-US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 _________________</a:t>
            </a:r>
            <a:r>
              <a:rPr lang="en-US" dirty="0" smtClean="0">
                <a:latin typeface="Times New Roman" pitchFamily="18" charset="0"/>
              </a:rPr>
              <a:t>.</a:t>
            </a:r>
            <a:endParaRPr lang="en-US" dirty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_____________________________</a:t>
            </a:r>
            <a:r>
              <a:rPr lang="en-US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</a:rPr>
              <a:t>~</a:t>
            </a:r>
            <a:r>
              <a:rPr lang="en-US" dirty="0">
                <a:latin typeface="Times New Roman" pitchFamily="18" charset="0"/>
              </a:rPr>
              <a:t> (1545) Pope called for a council to look into allegations made by Protestants.</a:t>
            </a:r>
          </a:p>
          <a:p>
            <a:pPr lvl="1"/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u="sng" dirty="0" smtClean="0">
                <a:latin typeface="Times New Roman" pitchFamily="18" charset="0"/>
              </a:rPr>
              <a:t>______________________________________</a:t>
            </a:r>
            <a:r>
              <a:rPr lang="en-US" sz="3200" dirty="0" smtClean="0">
                <a:latin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</a:endParaRPr>
          </a:p>
          <a:p>
            <a:pPr lvl="1"/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u="sng" dirty="0" smtClean="0">
                <a:latin typeface="Times New Roman" pitchFamily="18" charset="0"/>
              </a:rPr>
              <a:t>______________________________________</a:t>
            </a:r>
            <a:r>
              <a:rPr lang="en-US" sz="3200" dirty="0" smtClean="0">
                <a:latin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</a:endParaRPr>
          </a:p>
          <a:p>
            <a:pPr lvl="1"/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u="sng" dirty="0" smtClean="0">
                <a:latin typeface="Times New Roman" pitchFamily="18" charset="0"/>
              </a:rPr>
              <a:t>______________________________________</a:t>
            </a:r>
            <a:r>
              <a:rPr lang="en-US" sz="3300" dirty="0" smtClean="0">
                <a:latin typeface="Times New Roman" pitchFamily="18" charset="0"/>
              </a:rPr>
              <a:t>.</a:t>
            </a:r>
            <a:endParaRPr lang="en-US" sz="3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5943600" cy="990600"/>
          </a:xfrm>
        </p:spPr>
        <p:txBody>
          <a:bodyPr/>
          <a:lstStyle/>
          <a:p>
            <a:r>
              <a:rPr lang="en-US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Counter Reformation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839200" cy="5064125"/>
          </a:xfrm>
        </p:spPr>
        <p:txBody>
          <a:bodyPr>
            <a:normAutofit fontScale="92500"/>
          </a:bodyPr>
          <a:lstStyle/>
          <a:p>
            <a:r>
              <a:rPr lang="en-US" sz="3400" u="sng" dirty="0">
                <a:latin typeface="Times New Roman" pitchFamily="18" charset="0"/>
              </a:rPr>
              <a:t>Key Catholic Changes</a:t>
            </a:r>
            <a:r>
              <a:rPr lang="en-US" sz="3400" dirty="0">
                <a:latin typeface="Times New Roman" pitchFamily="18" charset="0"/>
              </a:rPr>
              <a:t>:</a:t>
            </a:r>
          </a:p>
          <a:p>
            <a:pPr>
              <a:buFontTx/>
              <a:buNone/>
            </a:pPr>
            <a:r>
              <a:rPr lang="en-US" sz="3400" dirty="0">
                <a:latin typeface="Times New Roman" pitchFamily="18" charset="0"/>
              </a:rPr>
              <a:t>	(different than Protestant beliefs)</a:t>
            </a:r>
          </a:p>
          <a:p>
            <a:pPr>
              <a:buFont typeface="Wingdings" pitchFamily="2" charset="2"/>
              <a:buAutoNum type="arabicPeriod"/>
            </a:pPr>
            <a:r>
              <a:rPr lang="en-US" sz="3400" dirty="0">
                <a:latin typeface="Times New Roman" pitchFamily="18" charset="0"/>
              </a:rPr>
              <a:t>  The </a:t>
            </a:r>
            <a:r>
              <a:rPr lang="en-US" sz="3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</a:t>
            </a:r>
            <a:r>
              <a:rPr lang="en-US" sz="3400" dirty="0">
                <a:latin typeface="Times New Roman" pitchFamily="18" charset="0"/>
              </a:rPr>
              <a:t>, not the individual,                               </a:t>
            </a:r>
            <a:r>
              <a:rPr lang="en-US" sz="3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__________________________</a:t>
            </a:r>
            <a:r>
              <a:rPr lang="en-US" sz="3400" b="1" dirty="0">
                <a:solidFill>
                  <a:srgbClr val="FF3300"/>
                </a:solidFill>
                <a:latin typeface="Times New Roman" pitchFamily="18" charset="0"/>
              </a:rPr>
              <a:t>. </a:t>
            </a:r>
          </a:p>
          <a:p>
            <a:pPr>
              <a:buFont typeface="Wingdings" pitchFamily="2" charset="2"/>
              <a:buAutoNum type="arabicPeriod"/>
            </a:pPr>
            <a:r>
              <a:rPr lang="en-US" sz="3400" dirty="0">
                <a:latin typeface="Times New Roman" pitchFamily="18" charset="0"/>
              </a:rPr>
              <a:t>  Church traditions had authority over the lives of Christians </a:t>
            </a:r>
            <a:r>
              <a:rPr lang="en-US" sz="3400" dirty="0" smtClean="0">
                <a:latin typeface="Times New Roman" pitchFamily="18" charset="0"/>
              </a:rPr>
              <a:t>and was </a:t>
            </a:r>
            <a:r>
              <a:rPr lang="en-US" sz="3400" dirty="0">
                <a:latin typeface="Times New Roman" pitchFamily="18" charset="0"/>
              </a:rPr>
              <a:t>now </a:t>
            </a:r>
            <a:r>
              <a:rPr lang="en-US" sz="3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</a:t>
            </a:r>
            <a:r>
              <a:rPr lang="en-US" sz="3400" dirty="0" smtClean="0">
                <a:latin typeface="Times New Roman" pitchFamily="18" charset="0"/>
              </a:rPr>
              <a:t>.</a:t>
            </a:r>
            <a:endParaRPr lang="en-US" sz="34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3400" dirty="0">
                <a:latin typeface="Times New Roman" pitchFamily="18" charset="0"/>
              </a:rPr>
              <a:t>3.	  </a:t>
            </a:r>
            <a:r>
              <a:rPr lang="en-US" sz="3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____________________________________ </a:t>
            </a:r>
            <a:r>
              <a:rPr lang="en-US" sz="3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</a:t>
            </a:r>
            <a:r>
              <a:rPr lang="en-US" sz="3400" dirty="0" smtClean="0">
                <a:latin typeface="Times New Roman" pitchFamily="18" charset="0"/>
              </a:rPr>
              <a:t>a </a:t>
            </a:r>
            <a:r>
              <a:rPr lang="en-US" sz="3400" dirty="0">
                <a:latin typeface="Times New Roman" pitchFamily="18" charset="0"/>
              </a:rPr>
              <a:t>life of good works was required as well. </a:t>
            </a:r>
          </a:p>
        </p:txBody>
      </p:sp>
      <p:pic>
        <p:nvPicPr>
          <p:cNvPr id="5124" name="Picture 4" descr="Historical%20Theolog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0"/>
            <a:ext cx="26670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6400800" cy="990600"/>
          </a:xfrm>
        </p:spPr>
        <p:txBody>
          <a:bodyPr/>
          <a:lstStyle/>
          <a:p>
            <a:r>
              <a:rPr lang="en-US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5181600"/>
          </a:xfrm>
        </p:spPr>
        <p:txBody>
          <a:bodyPr/>
          <a:lstStyle/>
          <a:p>
            <a:pPr>
              <a:buFontTx/>
              <a:buNone/>
            </a:pPr>
            <a:r>
              <a:rPr lang="en-US" sz="3400" b="1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</a:t>
            </a:r>
            <a:r>
              <a:rPr lang="en-US" sz="3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~</a:t>
            </a:r>
            <a:r>
              <a:rPr lang="en-US" sz="3400">
                <a:latin typeface="Times New Roman" pitchFamily="18" charset="0"/>
              </a:rPr>
              <a:t> (aka - the Society of Jesus)                        pledged </a:t>
            </a:r>
            <a:r>
              <a:rPr lang="en-US" sz="3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</a:t>
            </a:r>
            <a:r>
              <a:rPr lang="en-US" sz="3400">
                <a:latin typeface="Times New Roman" pitchFamily="18" charset="0"/>
              </a:rPr>
              <a:t> in Rome.</a:t>
            </a:r>
          </a:p>
          <a:p>
            <a:pPr>
              <a:buFontTx/>
              <a:buNone/>
            </a:pPr>
            <a:r>
              <a:rPr lang="en-US" sz="3400">
                <a:latin typeface="Times New Roman" pitchFamily="18" charset="0"/>
              </a:rPr>
              <a:t>A group of </a:t>
            </a:r>
            <a:r>
              <a:rPr lang="en-US" sz="3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 </a:t>
            </a:r>
            <a:r>
              <a:rPr lang="en-US" sz="34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-</a:t>
            </a:r>
            <a:r>
              <a:rPr lang="en-US" sz="3400">
                <a:latin typeface="Times New Roman" pitchFamily="18" charset="0"/>
              </a:rPr>
              <a:t> duty was to </a:t>
            </a:r>
            <a:r>
              <a:rPr lang="en-US" sz="3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_____________________________________ ____________________________________</a:t>
            </a:r>
            <a:r>
              <a:rPr lang="en-US" sz="34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.</a:t>
            </a:r>
          </a:p>
          <a:p>
            <a:pPr>
              <a:buFontTx/>
              <a:buNone/>
            </a:pPr>
            <a:r>
              <a:rPr lang="en-US" sz="3400">
                <a:latin typeface="Times New Roman" pitchFamily="18" charset="0"/>
              </a:rPr>
              <a:t>			  Heavily influenced the cultures of 			  the Latin America (Central and       			  South America).</a:t>
            </a:r>
          </a:p>
          <a:p>
            <a:pPr>
              <a:buFontTx/>
              <a:buNone/>
            </a:pPr>
            <a:r>
              <a:rPr lang="en-US" sz="3400">
                <a:latin typeface="Times New Roman" pitchFamily="18" charset="0"/>
              </a:rPr>
              <a:t>			  Still in existence today</a:t>
            </a:r>
            <a:r>
              <a:rPr lang="en-US"/>
              <a:t>.</a:t>
            </a:r>
          </a:p>
        </p:txBody>
      </p:sp>
      <p:pic>
        <p:nvPicPr>
          <p:cNvPr id="6148" name="Picture 4" descr="Seal of the Society of Jesus. The &quot;IHS&quot; comprises the  first three Greek letters of &quot;IHΣOYΣ&quot;, &quot;Jesus&quot; in Greek, later reinterpreted as &quot;Iesus Homini Salvator&quot; (&quot;Jesus, Saviour of Mankind&quot;) or &quot;Iesum Habemus Socium&quot; (&quot;We have Jesus as Companion&quot;)">
            <a:hlinkClick r:id="rId2" tooltip="Seal of the Society of Jesus. The &quot;IHS&quot; comprises the  first three Greek letters of &quot;IHΣOYΣ&quot;, &quot;Jesus&quot; in Greek, later reinterpreted as &quot;Iesus Homini Salvator&quot; (&quot;Jesus, Saviour of Mankind&quot;) or &quot;Iesum Habemus Socium&quot; (&quot;We have Jesus as Companion&quot;)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0"/>
            <a:ext cx="1828800" cy="1792288"/>
          </a:xfrm>
          <a:prstGeom prst="rect">
            <a:avLst/>
          </a:prstGeom>
          <a:noFill/>
        </p:spPr>
      </p:pic>
      <p:pic>
        <p:nvPicPr>
          <p:cNvPr id="6150" name="Picture 6" descr="jesuit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05200"/>
            <a:ext cx="2212975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Inquisition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5715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pitchFamily="18" charset="0"/>
              </a:rPr>
              <a:t>Committee of 6 cardinals were charged by the Pope to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_____________________________________</a:t>
            </a:r>
            <a:r>
              <a:rPr lang="en-US" dirty="0">
                <a:latin typeface="Times New Roman" pitchFamily="18" charset="0"/>
              </a:rPr>
              <a:t>.</a:t>
            </a:r>
          </a:p>
          <a:p>
            <a:pPr>
              <a:buFontTx/>
              <a:buNone/>
            </a:pPr>
            <a:r>
              <a:rPr lang="en-US" dirty="0">
                <a:latin typeface="Times New Roman" pitchFamily="18" charset="0"/>
              </a:rPr>
              <a:t>	(heresy – _______________________; a heretic) </a:t>
            </a:r>
          </a:p>
          <a:p>
            <a:pPr>
              <a:buFontTx/>
              <a:buNone/>
            </a:pPr>
            <a:r>
              <a:rPr lang="en-US" dirty="0">
                <a:latin typeface="Times New Roman" pitchFamily="18" charset="0"/>
              </a:rPr>
              <a:t>Inquisition empowered by the Pope to </a:t>
            </a:r>
            <a:r>
              <a:rPr lang="en-US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 _________</a:t>
            </a:r>
            <a:r>
              <a:rPr lang="en-US" dirty="0" smtClean="0">
                <a:latin typeface="Times New Roman" pitchFamily="18" charset="0"/>
              </a:rPr>
              <a:t>; </a:t>
            </a:r>
            <a:r>
              <a:rPr lang="en-US" dirty="0">
                <a:latin typeface="Times New Roman" pitchFamily="18" charset="0"/>
              </a:rPr>
              <a:t>aka – witch hunts.</a:t>
            </a:r>
          </a:p>
          <a:p>
            <a:pPr>
              <a:buFontTx/>
              <a:buNone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</a:t>
            </a:r>
            <a:r>
              <a:rPr lang="en-US" dirty="0">
                <a:latin typeface="Times New Roman" pitchFamily="18" charset="0"/>
              </a:rPr>
              <a:t> to                                       accomplish their mission.</a:t>
            </a:r>
            <a:r>
              <a:rPr lang="en-US" sz="3400" dirty="0">
                <a:latin typeface="Times New Roman" pitchFamily="18" charset="0"/>
              </a:rPr>
              <a:t> </a:t>
            </a:r>
          </a:p>
          <a:p>
            <a:pPr>
              <a:buFontTx/>
              <a:buNone/>
            </a:pPr>
            <a:endParaRPr lang="en-US" sz="3400" dirty="0">
              <a:latin typeface="Times New Roman" pitchFamily="18" charset="0"/>
            </a:endParaRPr>
          </a:p>
          <a:p>
            <a:pPr algn="ctr">
              <a:buFontTx/>
              <a:buNone/>
            </a:pPr>
            <a:endParaRPr lang="en-US" sz="5400" dirty="0">
              <a:solidFill>
                <a:srgbClr val="FF0000"/>
              </a:solidFill>
              <a:latin typeface="Chiller" pitchFamily="82" charset="0"/>
            </a:endParaRPr>
          </a:p>
        </p:txBody>
      </p:sp>
      <p:pic>
        <p:nvPicPr>
          <p:cNvPr id="7173" name="Picture 5" descr="978782913_0157df29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581400"/>
            <a:ext cx="419100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242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English Reformation DQ</vt:lpstr>
      <vt:lpstr>The Spread  of the ____________</vt:lpstr>
      <vt:lpstr>Reformation in _____________</vt:lpstr>
      <vt:lpstr>Reformation in ____________</vt:lpstr>
      <vt:lpstr>____________________________</vt:lpstr>
      <vt:lpstr>Counter Reformation</vt:lpstr>
      <vt:lpstr>_________________</vt:lpstr>
      <vt:lpstr>The Inquisition</vt:lpstr>
    </vt:vector>
  </TitlesOfParts>
  <Company>fcps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Preview</dc:title>
  <dc:creator>mpace</dc:creator>
  <cp:lastModifiedBy>Robert</cp:lastModifiedBy>
  <cp:revision>3</cp:revision>
  <dcterms:created xsi:type="dcterms:W3CDTF">2011-01-07T20:49:29Z</dcterms:created>
  <dcterms:modified xsi:type="dcterms:W3CDTF">2012-09-17T14:02:27Z</dcterms:modified>
</cp:coreProperties>
</file>