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D36B-7954-4F0E-A143-0CE25655C7D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C393-11BD-4C31-B90E-AF97928E2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D36B-7954-4F0E-A143-0CE25655C7D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C393-11BD-4C31-B90E-AF97928E2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D36B-7954-4F0E-A143-0CE25655C7D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C393-11BD-4C31-B90E-AF97928E2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E8FA96F-5B67-4C80-9216-122AF3F7A5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D36B-7954-4F0E-A143-0CE25655C7D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C393-11BD-4C31-B90E-AF97928E2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D36B-7954-4F0E-A143-0CE25655C7D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C393-11BD-4C31-B90E-AF97928E2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D36B-7954-4F0E-A143-0CE25655C7D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C393-11BD-4C31-B90E-AF97928E2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D36B-7954-4F0E-A143-0CE25655C7D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C393-11BD-4C31-B90E-AF97928E2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D36B-7954-4F0E-A143-0CE25655C7D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C393-11BD-4C31-B90E-AF97928E2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D36B-7954-4F0E-A143-0CE25655C7D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C393-11BD-4C31-B90E-AF97928E2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D36B-7954-4F0E-A143-0CE25655C7D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C393-11BD-4C31-B90E-AF97928E2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D36B-7954-4F0E-A143-0CE25655C7D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C393-11BD-4C31-B90E-AF97928E2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9D36B-7954-4F0E-A143-0CE25655C7D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4C393-11BD-4C31-B90E-AF97928E29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pload.wikimedia.org/wikipedia/commons/7/74/Map_Thirty_Years_War-fr.svg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5105400"/>
          </a:xfrm>
        </p:spPr>
        <p:txBody>
          <a:bodyPr/>
          <a:lstStyle/>
          <a:p>
            <a:r>
              <a:rPr lang="en-US" sz="103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Spread </a:t>
            </a:r>
            <a:br>
              <a:rPr lang="en-US" sz="103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103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the Reformation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5943600"/>
            <a:ext cx="6400800" cy="762000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4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Reformation in Germany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685800"/>
            <a:ext cx="8839200" cy="5867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300" dirty="0">
                <a:latin typeface="Times New Roman" pitchFamily="18" charset="0"/>
              </a:rPr>
              <a:t>						Home of M. Luther; 						Princes of Germany 						</a:t>
            </a:r>
            <a:r>
              <a:rPr lang="en-US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broke from the 						Catholic Church</a:t>
            </a:r>
            <a:r>
              <a:rPr lang="en-US" sz="3300" dirty="0"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300" dirty="0">
                <a:latin typeface="Times New Roman" pitchFamily="18" charset="0"/>
              </a:rPr>
              <a:t>						The </a:t>
            </a:r>
            <a:r>
              <a:rPr lang="en-US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Hapsburgs</a:t>
            </a:r>
            <a:r>
              <a:rPr lang="en-US" sz="3300" dirty="0">
                <a:latin typeface="Times New Roman" pitchFamily="18" charset="0"/>
              </a:rPr>
              <a:t> 						(powerful family) 						remained </a:t>
            </a:r>
            <a:r>
              <a:rPr lang="en-US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loyal to the 					Pope.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300" dirty="0">
                <a:latin typeface="Times New Roman" pitchFamily="18" charset="0"/>
              </a:rPr>
              <a:t>						Conflicts between 						Protestants and 							Catholics resulted in the 				 	</a:t>
            </a:r>
            <a:r>
              <a:rPr lang="en-US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Thirty Years’ War</a:t>
            </a:r>
            <a:r>
              <a:rPr lang="en-US" sz="3300" dirty="0">
                <a:latin typeface="Times New Roman" pitchFamily="18" charset="0"/>
              </a:rPr>
              <a:t>.</a:t>
            </a:r>
          </a:p>
        </p:txBody>
      </p:sp>
      <p:pic>
        <p:nvPicPr>
          <p:cNvPr id="22534" name="Picture 6" descr="File:Map Thirty Years War-fr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0"/>
            <a:ext cx="440055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44563"/>
          </a:xfrm>
        </p:spPr>
        <p:txBody>
          <a:bodyPr/>
          <a:lstStyle/>
          <a:p>
            <a:r>
              <a:rPr lang="en-US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Reformation in France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14400"/>
            <a:ext cx="8991600" cy="5791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3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Protestants in France</a:t>
            </a:r>
            <a:r>
              <a:rPr lang="en-US" sz="3300" dirty="0">
                <a:latin typeface="Times New Roman" pitchFamily="18" charset="0"/>
              </a:rPr>
              <a:t> were called                           </a:t>
            </a:r>
            <a:r>
              <a:rPr lang="en-US" sz="33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Huguenots</a:t>
            </a:r>
            <a:r>
              <a:rPr lang="en-US" sz="33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300" dirty="0">
                <a:latin typeface="Times New Roman" pitchFamily="18" charset="0"/>
              </a:rPr>
              <a:t>King Henry IV attempted to quiet                                     conflict in France between                                      Catholics and Huguenots.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300" dirty="0">
                <a:latin typeface="Times New Roman" pitchFamily="18" charset="0"/>
              </a:rPr>
              <a:t>Issued “</a:t>
            </a:r>
            <a:r>
              <a:rPr lang="en-US" sz="33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Edict of Nantes</a:t>
            </a:r>
            <a:r>
              <a:rPr lang="en-US" sz="3300" dirty="0">
                <a:latin typeface="Times New Roman" pitchFamily="18" charset="0"/>
              </a:rPr>
              <a:t>” 1598 –                                       the law </a:t>
            </a:r>
            <a:r>
              <a:rPr lang="en-US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granted freedom of                                     religion and rights to French                             	Protestants</a:t>
            </a:r>
            <a:r>
              <a:rPr lang="en-US" sz="3300" dirty="0">
                <a:latin typeface="Times New Roman" pitchFamily="18" charset="0"/>
              </a:rPr>
              <a:t>  (Huguenots).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300" dirty="0">
                <a:latin typeface="Times New Roman" pitchFamily="18" charset="0"/>
              </a:rPr>
              <a:t>		</a:t>
            </a:r>
            <a:r>
              <a:rPr lang="en-US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Cardinal Richelieu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300" dirty="0">
                <a:latin typeface="Times New Roman" pitchFamily="18" charset="0"/>
              </a:rPr>
              <a:t>made the 30 Years’ 		War about politics not religion.</a:t>
            </a:r>
          </a:p>
        </p:txBody>
      </p:sp>
      <p:pic>
        <p:nvPicPr>
          <p:cNvPr id="3077" name="Picture 5" descr="huguen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914400"/>
            <a:ext cx="2482850" cy="4343400"/>
          </a:xfrm>
          <a:prstGeom prst="rect">
            <a:avLst/>
          </a:prstGeom>
          <a:noFill/>
        </p:spPr>
      </p:pic>
      <p:pic>
        <p:nvPicPr>
          <p:cNvPr id="3079" name="Picture 7" descr="Cardinal_Richelie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76800"/>
            <a:ext cx="973138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Catholic [Counter] Reformation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9154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pitchFamily="18" charset="0"/>
              </a:rPr>
              <a:t>Church attempts to reform doctrine, end corruption, win back favor of citizenry, and combat popularity of Protestantism with their own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Catholic Counter Reformation.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Council of Trent</a:t>
            </a:r>
            <a:r>
              <a:rPr 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</a:rPr>
              <a:t>~</a:t>
            </a:r>
            <a:r>
              <a:rPr lang="en-US" dirty="0">
                <a:latin typeface="Times New Roman" pitchFamily="18" charset="0"/>
              </a:rPr>
              <a:t> (1545) Pope called for a council to look into allegations made by Protestants.</a:t>
            </a:r>
          </a:p>
          <a:p>
            <a:pPr lvl="1"/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Reaffirmed traditional Catholic Views</a:t>
            </a:r>
            <a:r>
              <a:rPr lang="en-US" sz="3200" dirty="0">
                <a:latin typeface="Times New Roman" pitchFamily="18" charset="0"/>
              </a:rPr>
              <a:t>.</a:t>
            </a:r>
          </a:p>
          <a:p>
            <a:pPr lvl="1"/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Put penalties on corrupt clergy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  <a:p>
            <a:pPr lvl="1"/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Set up schools to better educate clergy</a:t>
            </a:r>
            <a:r>
              <a:rPr lang="en-US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5943600" cy="990600"/>
          </a:xfrm>
        </p:spPr>
        <p:txBody>
          <a:bodyPr/>
          <a:lstStyle/>
          <a:p>
            <a:r>
              <a:rPr lang="en-US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Counter Reformation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915400" cy="5064125"/>
          </a:xfrm>
        </p:spPr>
        <p:txBody>
          <a:bodyPr>
            <a:normAutofit/>
          </a:bodyPr>
          <a:lstStyle/>
          <a:p>
            <a:r>
              <a:rPr lang="en-US" sz="3400" u="sng" dirty="0">
                <a:latin typeface="Times New Roman" pitchFamily="18" charset="0"/>
              </a:rPr>
              <a:t>Key Catholic Changes</a:t>
            </a:r>
            <a:r>
              <a:rPr lang="en-US" sz="3400" dirty="0">
                <a:latin typeface="Times New Roman" pitchFamily="18" charset="0"/>
              </a:rPr>
              <a:t>:</a:t>
            </a:r>
          </a:p>
          <a:p>
            <a:pPr>
              <a:buFontTx/>
              <a:buNone/>
            </a:pPr>
            <a:r>
              <a:rPr lang="en-US" sz="3400" dirty="0">
                <a:latin typeface="Times New Roman" pitchFamily="18" charset="0"/>
              </a:rPr>
              <a:t>	(different than Protestant beliefs)</a:t>
            </a:r>
          </a:p>
          <a:p>
            <a:pPr>
              <a:buFont typeface="Wingdings" pitchFamily="2" charset="2"/>
              <a:buAutoNum type="arabicPeriod"/>
            </a:pPr>
            <a:r>
              <a:rPr lang="en-US" sz="3400" dirty="0">
                <a:latin typeface="Times New Roman" pitchFamily="18" charset="0"/>
              </a:rPr>
              <a:t>  The </a:t>
            </a:r>
            <a:r>
              <a:rPr lang="en-US" sz="3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Church</a:t>
            </a:r>
            <a:r>
              <a:rPr lang="en-US" sz="3400" dirty="0">
                <a:latin typeface="Times New Roman" pitchFamily="18" charset="0"/>
              </a:rPr>
              <a:t>, not the individual,                               </a:t>
            </a:r>
            <a:r>
              <a:rPr lang="en-US" sz="3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interpreted the bible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. </a:t>
            </a:r>
          </a:p>
          <a:p>
            <a:pPr>
              <a:buFont typeface="Wingdings" pitchFamily="2" charset="2"/>
              <a:buAutoNum type="arabicPeriod"/>
            </a:pPr>
            <a:r>
              <a:rPr lang="en-US" sz="3400" dirty="0">
                <a:latin typeface="Times New Roman" pitchFamily="18" charset="0"/>
              </a:rPr>
              <a:t>  Church traditions had authority over the lives of </a:t>
            </a:r>
            <a:r>
              <a:rPr lang="en-US" sz="3400" dirty="0" smtClean="0">
                <a:latin typeface="Times New Roman" pitchFamily="18" charset="0"/>
              </a:rPr>
              <a:t>Christians and was </a:t>
            </a:r>
            <a:r>
              <a:rPr lang="en-US" sz="3400" dirty="0">
                <a:latin typeface="Times New Roman" pitchFamily="18" charset="0"/>
              </a:rPr>
              <a:t>now </a:t>
            </a:r>
            <a:r>
              <a:rPr lang="en-US" sz="3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equal to</a:t>
            </a:r>
            <a:r>
              <a:rPr lang="en-US" sz="3400" dirty="0">
                <a:latin typeface="Times New Roman" pitchFamily="18" charset="0"/>
              </a:rPr>
              <a:t> the Bible’s.</a:t>
            </a:r>
          </a:p>
          <a:p>
            <a:pPr>
              <a:buFont typeface="Wingdings" pitchFamily="2" charset="2"/>
              <a:buNone/>
            </a:pPr>
            <a:r>
              <a:rPr lang="en-US" sz="3400" dirty="0">
                <a:latin typeface="Times New Roman" pitchFamily="18" charset="0"/>
              </a:rPr>
              <a:t>3.	  </a:t>
            </a:r>
            <a:r>
              <a:rPr lang="en-US" sz="3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Faith alone was not enough to gain salvation</a:t>
            </a:r>
            <a:r>
              <a:rPr lang="en-US" sz="3400" dirty="0">
                <a:latin typeface="Times New Roman" pitchFamily="18" charset="0"/>
              </a:rPr>
              <a:t> a life of good works was required as well. </a:t>
            </a:r>
          </a:p>
        </p:txBody>
      </p:sp>
      <p:pic>
        <p:nvPicPr>
          <p:cNvPr id="5124" name="Picture 4" descr="Historical%20Theolo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0"/>
            <a:ext cx="26670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Inquisition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715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pitchFamily="18" charset="0"/>
              </a:rPr>
              <a:t>Committee of 6 cardinals were charged by the Pope to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weed out all forms of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heresy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pPr>
              <a:buFontTx/>
              <a:buNone/>
            </a:pPr>
            <a:r>
              <a:rPr lang="en-US" dirty="0">
                <a:latin typeface="Times New Roman" pitchFamily="18" charset="0"/>
              </a:rPr>
              <a:t>	(heresy – different ideas or beliefs; a heretic) </a:t>
            </a:r>
          </a:p>
          <a:p>
            <a:pPr>
              <a:buFontTx/>
              <a:buNone/>
            </a:pPr>
            <a:r>
              <a:rPr lang="en-US" dirty="0">
                <a:latin typeface="Times New Roman" pitchFamily="18" charset="0"/>
              </a:rPr>
              <a:t>Inquisition empowered </a:t>
            </a:r>
            <a:r>
              <a:rPr lang="en-US" dirty="0" smtClean="0">
                <a:latin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</a:rPr>
              <a:t>Pope to </a:t>
            </a:r>
            <a:r>
              <a:rPr 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prosecute all heretics</a:t>
            </a:r>
            <a:r>
              <a:rPr lang="en-US" dirty="0">
                <a:latin typeface="Times New Roman" pitchFamily="18" charset="0"/>
              </a:rPr>
              <a:t>; </a:t>
            </a:r>
            <a:r>
              <a:rPr lang="en-US" dirty="0" smtClean="0">
                <a:latin typeface="Times New Roman" pitchFamily="18" charset="0"/>
              </a:rPr>
              <a:t>essentially these were </a:t>
            </a:r>
            <a:r>
              <a:rPr lang="en-US" dirty="0">
                <a:latin typeface="Times New Roman" pitchFamily="18" charset="0"/>
              </a:rPr>
              <a:t>witch </a:t>
            </a:r>
            <a:r>
              <a:rPr lang="en-US" dirty="0" smtClean="0">
                <a:latin typeface="Times New Roman" pitchFamily="18" charset="0"/>
              </a:rPr>
              <a:t>hunts against Protestants</a:t>
            </a:r>
            <a:endParaRPr lang="en-US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Used torture and death</a:t>
            </a:r>
            <a:r>
              <a:rPr lang="en-US" dirty="0">
                <a:latin typeface="Times New Roman" pitchFamily="18" charset="0"/>
              </a:rPr>
              <a:t> to                                       accomplish their mission.</a:t>
            </a:r>
            <a:r>
              <a:rPr lang="en-US" sz="3400" dirty="0">
                <a:latin typeface="Times New Roman" pitchFamily="18" charset="0"/>
              </a:rPr>
              <a:t> </a:t>
            </a:r>
          </a:p>
          <a:p>
            <a:pPr>
              <a:buFontTx/>
              <a:buNone/>
            </a:pPr>
            <a:endParaRPr lang="en-US" sz="3400" dirty="0">
              <a:latin typeface="Times New Roman" pitchFamily="18" charset="0"/>
            </a:endParaRPr>
          </a:p>
          <a:p>
            <a:pPr algn="ctr">
              <a:buFontTx/>
              <a:buNone/>
            </a:pPr>
            <a:endParaRPr lang="en-US" sz="5400" dirty="0">
              <a:solidFill>
                <a:srgbClr val="FF0000"/>
              </a:solidFill>
              <a:latin typeface="Chiller" pitchFamily="82" charset="0"/>
            </a:endParaRPr>
          </a:p>
        </p:txBody>
      </p:sp>
      <p:pic>
        <p:nvPicPr>
          <p:cNvPr id="7173" name="Picture 5" descr="978782913_0157df29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581400"/>
            <a:ext cx="41910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Roman Empire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Holy Roman Empire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was a collection of kingdoms within one big empire and proclaimed itself as the successor to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Western Roman Empire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was centered around the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Kingdom of Germany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While ruled by an emperor, the HRE was a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Catholic empire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thus saw the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Pope as its true leader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empire was ruled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by the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Hapsburg family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799" y="3733800"/>
            <a:ext cx="4258541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31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Thirty Years’ War (1618-1648)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Fought over religion, this war involved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most of the countries of Europe</a:t>
            </a:r>
          </a:p>
          <a:p>
            <a:r>
              <a:rPr lang="en-US" dirty="0" smtClean="0"/>
              <a:t>It was originally fought as a war between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Protestants and Catholics </a:t>
            </a:r>
            <a:r>
              <a:rPr lang="en-US" dirty="0" smtClean="0"/>
              <a:t>in the Holy Roman Empire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 of Westphalia </a:t>
            </a:r>
            <a:r>
              <a:rPr lang="en-US" dirty="0" smtClean="0"/>
              <a:t>ended the war, stating that countries could </a:t>
            </a:r>
          </a:p>
          <a:p>
            <a:pPr marL="0" indent="0">
              <a:buNone/>
            </a:pPr>
            <a:r>
              <a:rPr lang="en-US" dirty="0" smtClean="0"/>
              <a:t>    determine their own faith</a:t>
            </a:r>
          </a:p>
          <a:p>
            <a:r>
              <a:rPr lang="en-US" dirty="0" smtClean="0"/>
              <a:t>The Holy Roman Empire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was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greatly weakened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568" y="4114800"/>
            <a:ext cx="4384431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85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273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Spread  of the Reformation</vt:lpstr>
      <vt:lpstr>Reformation in Germany</vt:lpstr>
      <vt:lpstr>Reformation in France</vt:lpstr>
      <vt:lpstr>Catholic [Counter] Reformation</vt:lpstr>
      <vt:lpstr>Counter Reformation</vt:lpstr>
      <vt:lpstr>The Inquisition</vt:lpstr>
      <vt:lpstr>Holy Roman Empire</vt:lpstr>
      <vt:lpstr>Thirty Years’ War (1618-1648)</vt:lpstr>
    </vt:vector>
  </TitlesOfParts>
  <Company>fcps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Preview</dc:title>
  <dc:creator>mpace</dc:creator>
  <cp:lastModifiedBy>Owner</cp:lastModifiedBy>
  <cp:revision>20</cp:revision>
  <dcterms:created xsi:type="dcterms:W3CDTF">2011-01-07T20:47:34Z</dcterms:created>
  <dcterms:modified xsi:type="dcterms:W3CDTF">2016-09-22T17:34:35Z</dcterms:modified>
</cp:coreProperties>
</file>