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3" r:id="rId3"/>
    <p:sldId id="266" r:id="rId4"/>
    <p:sldId id="257" r:id="rId5"/>
    <p:sldId id="261" r:id="rId6"/>
    <p:sldId id="274" r:id="rId7"/>
    <p:sldId id="267" r:id="rId8"/>
    <p:sldId id="260" r:id="rId9"/>
    <p:sldId id="258" r:id="rId10"/>
    <p:sldId id="270" r:id="rId11"/>
    <p:sldId id="264" r:id="rId12"/>
    <p:sldId id="262" r:id="rId13"/>
    <p:sldId id="271" r:id="rId14"/>
    <p:sldId id="265" r:id="rId15"/>
    <p:sldId id="263" r:id="rId16"/>
    <p:sldId id="272" r:id="rId17"/>
    <p:sldId id="275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252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2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3401A-5F9E-4FF9-A90B-1401980742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5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FF9617-DC44-4500-A9A3-CF68E493F5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9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C93E59-0E9B-40E7-9D61-E0843AF3F3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41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1F047-85B9-445E-BBDD-34B9528902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24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E5650-6855-4AC0-B6BD-50422920FC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12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CDAB2-5B61-45A6-820C-E348DABC2D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8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0553A-4CF4-4C51-9B8E-4CFB2F902A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6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EDD0F-B11B-49AA-B160-FB401CE731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4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8148A-E48B-41EE-B21D-AC430208FB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5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3F7F3-2769-49B8-930B-1BCEEB3FE3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6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7373D-58EF-4B40-A5DC-DC6C4A7A91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79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C2FAF6-79CA-433C-885B-2EEE12DE35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7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088D7-2F6A-4116-8734-E143BA056D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4FB81-2C5C-4216-B1F8-4E2BBD6D00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6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1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FDE0BE76-5154-4E74-94E4-DB564E96AF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8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aaa.com.au/Cool_Site2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8/82/Henry_the_Navigato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upload.wikimedia.org/wikipedia/commons/d/d8/Ordem_Avis.sv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upload.wikimedia.org/wikipedia/commons/d/d6/Bartolomeu_Dias_Voyage.PNG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8/84/Cape_of_Good_Hope_(Zaian_2008).JPG" TargetMode="External"/><Relationship Id="rId13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12" Type="http://schemas.openxmlformats.org/officeDocument/2006/relationships/hyperlink" Target="http://upload.wikimedia.org/wikipedia/commons/b/be/CapeHopeOverview.png" TargetMode="External"/><Relationship Id="rId2" Type="http://schemas.openxmlformats.org/officeDocument/2006/relationships/hyperlink" Target="http://upload.wikimedia.org/wikipedia/commons/d/d5/Cross_daGama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9/9a/Cape_of_good_hope.JPG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6.jpeg"/><Relationship Id="rId10" Type="http://schemas.openxmlformats.org/officeDocument/2006/relationships/hyperlink" Target="http://upload.wikimedia.org/wikipedia/commons/7/7b/CapeHopePeninsulaMap.png" TargetMode="External"/><Relationship Id="rId4" Type="http://schemas.openxmlformats.org/officeDocument/2006/relationships/hyperlink" Target="http://upload.wikimedia.org/wikipedia/commons/b/b1/Ostrich_SA2.jpg" TargetMode="External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pload.wikimedia.org/wikipedia/commons/7/7c/Vascodagam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upload.wikimedia.org/wikipedia/commons/7/75/Gama_route_1.sv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7/7e/IndonesiaMalukuIslands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85344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z="15200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Age of Discovery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791200"/>
            <a:ext cx="67818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latin typeface="Times New Roman" pitchFamily="18" charset="0"/>
              </a:rPr>
              <a:t>WHII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</a:rPr>
              <a:t>#6</a:t>
            </a:r>
          </a:p>
        </p:txBody>
      </p:sp>
      <p:pic>
        <p:nvPicPr>
          <p:cNvPr id="4100" name="Picture 4" descr="ani1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410200" y="244475"/>
            <a:ext cx="3432175" cy="3184525"/>
          </a:xfrm>
        </p:spPr>
        <p:txBody>
          <a:bodyPr/>
          <a:lstStyle/>
          <a:p>
            <a:pPr algn="ctr" eaLnBrk="1" hangingPunct="1"/>
            <a:r>
              <a:rPr lang="en-US" u="sng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u="sng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u="sng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Prince </a:t>
            </a:r>
            <a:br>
              <a:rPr lang="en-US" u="sng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u="sng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Henry the Navigator</a:t>
            </a:r>
          </a:p>
        </p:txBody>
      </p:sp>
      <p:pic>
        <p:nvPicPr>
          <p:cNvPr id="12291" name="Picture 5" descr="File:Henry the Navigato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9149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 descr="File:Ordem Avis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28860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u="sng" smtClean="0"/>
              <a:t>New Navigational Technologies~</a:t>
            </a:r>
          </a:p>
        </p:txBody>
      </p:sp>
      <p:sp>
        <p:nvSpPr>
          <p:cNvPr id="21514" name="Rectangle 10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524000"/>
            <a:ext cx="4765675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Caravel</a:t>
            </a:r>
            <a:r>
              <a:rPr lang="en-US" sz="3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00" dirty="0" smtClean="0">
                <a:effectLst/>
                <a:latin typeface="Times New Roman" pitchFamily="18" charset="0"/>
              </a:rPr>
              <a:t>– new ship incorporating various sail and mast designs.  Easier to sail into or across the wind.</a:t>
            </a:r>
          </a:p>
          <a:p>
            <a:pPr eaLnBrk="1" hangingPunct="1">
              <a:defRPr/>
            </a:pPr>
            <a:r>
              <a:rPr lang="en-US" sz="34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Astrolabe</a:t>
            </a:r>
            <a:r>
              <a:rPr lang="en-US" sz="3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00" dirty="0" smtClean="0">
                <a:effectLst/>
                <a:latin typeface="Times New Roman" pitchFamily="18" charset="0"/>
              </a:rPr>
              <a:t>– measures latitude while at sea.</a:t>
            </a:r>
          </a:p>
          <a:p>
            <a:pPr eaLnBrk="1" hangingPunct="1">
              <a:defRPr/>
            </a:pPr>
            <a:r>
              <a:rPr lang="en-US" sz="3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Magnetic </a:t>
            </a:r>
            <a:r>
              <a:rPr lang="en-US" sz="34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Compass</a:t>
            </a:r>
          </a:p>
        </p:txBody>
      </p:sp>
      <p:pic>
        <p:nvPicPr>
          <p:cNvPr id="13316" name="Picture 12" descr="caravel1%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009650"/>
            <a:ext cx="3962400" cy="2876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14" descr="astrola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52863"/>
            <a:ext cx="39624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22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u="sng" smtClean="0"/>
              <a:t>Portugal goes East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572000" y="990600"/>
            <a:ext cx="4419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Bartholomew Dias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effectLst/>
                <a:latin typeface="Times New Roman" pitchFamily="18" charset="0"/>
              </a:rPr>
              <a:t>	Sailed beyond the “Gold Coast” and rounded the southern tip of Africa.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effectLst/>
                <a:latin typeface="Times New Roman" pitchFamily="18" charset="0"/>
              </a:rPr>
              <a:t>	</a:t>
            </a:r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 became known as the Cape of Good Hope </a:t>
            </a:r>
            <a:r>
              <a:rPr lang="en-US" dirty="0" smtClean="0">
                <a:effectLst/>
                <a:latin typeface="Times New Roman" pitchFamily="18" charset="0"/>
              </a:rPr>
              <a:t>b/c of the good fortunes the Portuguese thought it would bring.</a:t>
            </a:r>
          </a:p>
        </p:txBody>
      </p:sp>
      <p:pic>
        <p:nvPicPr>
          <p:cNvPr id="14340" name="Picture 6" descr="Image:Bartolomeu Dias Voyag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572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44475"/>
            <a:ext cx="4800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u="sng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Cape of </a:t>
            </a:r>
            <a:br>
              <a:rPr lang="en-US" u="sng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u="sng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Good Hope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13" descr="File:Cross daGama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0"/>
            <a:ext cx="39433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5" descr="File:Ostrich SA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3863"/>
            <a:ext cx="6096000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Picture 16" descr="File:Cape of good hope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Picture 18" descr="File:Cape of Good Hope (Zaian 2008)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1" name="Picture 19" descr="File:CapeHopePeninsulaMap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20" descr="File:CapeHopeOverview.p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1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1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5334000" cy="9747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u="sng" smtClean="0"/>
              <a:t>Portugal goes East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295400"/>
            <a:ext cx="8616950" cy="5105400"/>
          </a:xfrm>
        </p:spPr>
        <p:txBody>
          <a:bodyPr/>
          <a:lstStyle/>
          <a:p>
            <a:pPr eaLnBrk="1" hangingPunct="1"/>
            <a:r>
              <a:rPr lang="en-US" sz="3600" b="1" u="sng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Vasco da Gama-</a:t>
            </a:r>
            <a:r>
              <a:rPr lang="en-US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Led four ships around the                                          Cape of Good Hope and on to                                           </a:t>
            </a:r>
            <a:r>
              <a:rPr lang="en-US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India</a:t>
            </a:r>
            <a:r>
              <a:rPr lang="en-US" smtClean="0">
                <a:latin typeface="Times New Roman" pitchFamily="18" charset="0"/>
              </a:rPr>
              <a:t> where he reached a port                                called </a:t>
            </a:r>
            <a:r>
              <a:rPr lang="en-US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Calicut</a:t>
            </a:r>
            <a:r>
              <a:rPr lang="en-US" smtClean="0">
                <a:latin typeface="Times New Roman" pitchFamily="18" charset="0"/>
              </a:rPr>
              <a:t>.    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Da Gama and Portugal established a permanent trading posts in India and created a vast </a:t>
            </a:r>
            <a:r>
              <a:rPr lang="en-US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trading empire in the Indian Ocean with the Mughal Empire in India.</a:t>
            </a:r>
            <a:endParaRPr lang="en-US" b="1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endParaRPr lang="en-US" b="1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88" name="Picture 5" descr="image?id=91347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124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33400" y="0"/>
            <a:ext cx="8385175" cy="746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u="sng" smtClean="0"/>
              <a:t>Da Gama’s route:</a:t>
            </a:r>
          </a:p>
        </p:txBody>
      </p:sp>
      <p:sp>
        <p:nvSpPr>
          <p:cNvPr id="14341" name="Rectangle 5"/>
          <p:cNvSpPr>
            <a:spLocks noGrp="1" noRot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sp>
        <p:nvSpPr>
          <p:cNvPr id="14342" name="Rectangle 6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17413" name="Picture 10" descr="LR0043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868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44475"/>
            <a:ext cx="8613775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u="sng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 Gama lands </a:t>
            </a:r>
            <a:br>
              <a:rPr lang="en-US" u="sng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u="sng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Calicut, India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5" descr="File:Vascodagam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152400"/>
            <a:ext cx="3363912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File:Gama route 1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53340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15400" cy="487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was Henry the Navigator important?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Vasco da Gama wasn’t the first to arrive in India, but why was he important?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8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8392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Traditional Trade by 1500A.D.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685800"/>
            <a:ext cx="88392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Previous to the Age of Exploration and Discovery several </a:t>
            </a:r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trade routes existed that provided Europe with goods from Asia and Africa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Silk Road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extended from </a:t>
            </a:r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China to the edge of the Mediterranean Sea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(connects with Europe).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		Other notable trade routes: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		←</a:t>
            </a:r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Trans-Saharan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routes 					across North Africa (from the 				</a:t>
            </a:r>
            <a:r>
              <a:rPr lang="en-US" u="sng" dirty="0" smtClean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Songhai Empire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maritime 					routes through the </a:t>
            </a:r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Indian 					Ocean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European connections 				along the </a:t>
            </a:r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Black Sea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4" name="Picture 6" descr="http://static.howstuffworks.com/gif/willow/songhai-empire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3657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u="sng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From the Spice Islands to Europe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spice_ro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u="sng" smtClean="0"/>
              <a:t>Why did Europe explore?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066800"/>
            <a:ext cx="86868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#1 ~ </a:t>
            </a:r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Population increase</a:t>
            </a:r>
            <a:r>
              <a:rPr lang="en-US" b="1" i="1" dirty="0" smtClean="0">
                <a:latin typeface="Times New Roman" pitchFamily="18" charset="0"/>
              </a:rPr>
              <a:t>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</a:rPr>
              <a:t>		Europe’s numbers were                                    	recovering in the aftermath                                  	of the Black Plague.	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</a:rPr>
              <a:t>		(60% or 50 million dead).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</a:rPr>
              <a:t>		More people means more </a:t>
            </a:r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demand for 	food 	and supplies.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#2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~ </a:t>
            </a:r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Renaissance thinking</a:t>
            </a:r>
            <a:r>
              <a:rPr lang="en-US" dirty="0" smtClean="0">
                <a:latin typeface="Times New Roman" pitchFamily="18" charset="0"/>
              </a:rPr>
              <a:t> (individualism, 	creativity, capitalism).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#3 ~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smtClean="0">
                <a:effectLst/>
                <a:latin typeface="Times New Roman" pitchFamily="18" charset="0"/>
              </a:rPr>
              <a:t>To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spread Christianity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smtClean="0">
                <a:effectLst/>
                <a:latin typeface="Times New Roman" pitchFamily="18" charset="0"/>
              </a:rPr>
              <a:t>(Catholicism).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</a:rPr>
              <a:t>		</a:t>
            </a:r>
            <a:r>
              <a:rPr lang="en-US" dirty="0" smtClean="0"/>
              <a:t>			</a:t>
            </a:r>
          </a:p>
        </p:txBody>
      </p:sp>
      <p:pic>
        <p:nvPicPr>
          <p:cNvPr id="7172" name="Picture 5" descr="998622-175.jpg Ring Around The Rosie image by shadowfirekit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990600"/>
            <a:ext cx="31892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Why explore cont.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609600"/>
            <a:ext cx="8839200" cy="6019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latin typeface="Times New Roman" pitchFamily="18" charset="0"/>
              </a:rPr>
              <a:t>#4 ~</a:t>
            </a:r>
            <a:r>
              <a:rPr lang="en-US" sz="2800" smtClean="0">
                <a:latin typeface="Times New Roman" pitchFamily="18" charset="0"/>
              </a:rPr>
              <a:t> </a:t>
            </a:r>
            <a:r>
              <a:rPr lang="en-US" sz="28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Loss of Constantinople</a:t>
            </a:r>
            <a:r>
              <a:rPr lang="en-US" sz="2800" smtClean="0">
                <a:latin typeface="Times New Roman" pitchFamily="18" charset="0"/>
              </a:rPr>
              <a:t> </a:t>
            </a:r>
            <a:r>
              <a:rPr lang="en-US" sz="2800" smtClean="0">
                <a:effectLst/>
                <a:latin typeface="Times New Roman" pitchFamily="18" charset="0"/>
              </a:rPr>
              <a:t>as an overland trade route; 	forced to find a water route.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effectLst/>
                <a:latin typeface="Times New Roman" pitchFamily="18" charset="0"/>
              </a:rPr>
              <a:t>		Portugal and Spain began </a:t>
            </a:r>
            <a:r>
              <a:rPr lang="en-US" sz="28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looking for water 	access</a:t>
            </a:r>
            <a:r>
              <a:rPr lang="en-US" sz="2800" b="1" smtClean="0">
                <a:latin typeface="Times New Roman" pitchFamily="18" charset="0"/>
              </a:rPr>
              <a:t> </a:t>
            </a:r>
            <a:r>
              <a:rPr lang="en-US" sz="28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Asia</a:t>
            </a:r>
            <a:r>
              <a:rPr lang="en-US" sz="2800" b="1" smtClean="0">
                <a:latin typeface="Times New Roman" pitchFamily="18" charset="0"/>
              </a:rPr>
              <a:t> </a:t>
            </a:r>
            <a:r>
              <a:rPr lang="en-US" sz="2800" smtClean="0">
                <a:effectLst/>
                <a:latin typeface="Times New Roman" pitchFamily="18" charset="0"/>
              </a:rPr>
              <a:t>instead of overland routes</a:t>
            </a:r>
            <a:r>
              <a:rPr lang="en-US" sz="2800" b="1" smtClean="0">
                <a:effectLst/>
                <a:latin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latin typeface="Times New Roman" pitchFamily="18" charset="0"/>
              </a:rPr>
              <a:t>#5 ~</a:t>
            </a:r>
            <a:r>
              <a:rPr lang="en-US" sz="2800" smtClean="0">
                <a:latin typeface="Times New Roman" pitchFamily="18" charset="0"/>
              </a:rPr>
              <a:t> </a:t>
            </a:r>
            <a:r>
              <a:rPr lang="en-US" sz="28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Continued desire for gold, goods, and spices</a:t>
            </a:r>
            <a:r>
              <a:rPr lang="en-US" sz="2800" smtClean="0">
                <a:latin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</a:rPr>
              <a:t>		</a:t>
            </a:r>
            <a:r>
              <a:rPr lang="en-US" sz="2800" smtClean="0">
                <a:effectLst/>
                <a:latin typeface="Times New Roman" pitchFamily="18" charset="0"/>
              </a:rPr>
              <a:t>The west (Europe) wanted more and more of 	the</a:t>
            </a:r>
            <a:r>
              <a:rPr lang="en-US" sz="2800" b="1" smtClean="0">
                <a:effectLst/>
                <a:latin typeface="Times New Roman" pitchFamily="18" charset="0"/>
              </a:rPr>
              <a:t> </a:t>
            </a:r>
            <a:r>
              <a:rPr lang="en-US" sz="2800" smtClean="0">
                <a:effectLst/>
                <a:latin typeface="Times New Roman" pitchFamily="18" charset="0"/>
              </a:rPr>
              <a:t>goods and spices from the east: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8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China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(Silk Road) ~ </a:t>
            </a:r>
            <a:r>
              <a:rPr lang="en-US" sz="28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paper, compass, silk, porcelain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, etc.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8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India and the Middle East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~                                     </a:t>
            </a:r>
            <a:r>
              <a:rPr lang="en-US" sz="28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textiles and a numeral system.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effectLst/>
                <a:latin typeface="Times New Roman" pitchFamily="18" charset="0"/>
                <a:cs typeface="Times New Roman" pitchFamily="18" charset="0"/>
              </a:rPr>
              <a:t>Also a </a:t>
            </a:r>
            <a:r>
              <a:rPr lang="en-US" sz="28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scientific transfer </a:t>
            </a:r>
            <a:r>
              <a:rPr lang="en-US" sz="2800" smtClean="0">
                <a:effectLst/>
                <a:latin typeface="Times New Roman" pitchFamily="18" charset="0"/>
                <a:cs typeface="Times New Roman" pitchFamily="18" charset="0"/>
              </a:rPr>
              <a:t>of ideas ~                                           </a:t>
            </a:r>
            <a:r>
              <a:rPr lang="en-US" sz="2800" u="sng" smtClean="0">
                <a:effectLst/>
                <a:latin typeface="Times New Roman" pitchFamily="18" charset="0"/>
                <a:cs typeface="Times New Roman" pitchFamily="18" charset="0"/>
              </a:rPr>
              <a:t>medicine, astronomy, mathematics</a:t>
            </a:r>
            <a:r>
              <a:rPr lang="en-US" sz="2800" smtClean="0">
                <a:effectLst/>
                <a:latin typeface="Times New Roman" pitchFamily="18" charset="0"/>
                <a:cs typeface="Times New Roman" pitchFamily="18" charset="0"/>
              </a:rPr>
              <a:t>, etc.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196" name="Picture 2" descr="Porcelain wares are often in theme of stories, made in Jingdezhe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4495800"/>
            <a:ext cx="2908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15400" cy="487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 two reasons why Europeans suddenly began a mass exploration of the world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did Europeans want to discover new trade routes?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1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2819400"/>
            <a:ext cx="8991600" cy="4038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Spice Islands </a:t>
            </a:r>
            <a:r>
              <a:rPr lang="en-US" sz="3000" dirty="0" smtClean="0">
                <a:latin typeface="Times New Roman" pitchFamily="18" charset="0"/>
              </a:rPr>
              <a:t>today (above) are part of Indonesia.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000" dirty="0" smtClean="0">
                <a:latin typeface="Times New Roman" pitchFamily="18" charset="0"/>
              </a:rPr>
              <a:t>Big </a:t>
            </a:r>
            <a:r>
              <a:rPr lang="en-US" sz="3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trade target location </a:t>
            </a:r>
            <a:r>
              <a:rPr lang="en-US" sz="3000" dirty="0" smtClean="0">
                <a:latin typeface="Times New Roman" pitchFamily="18" charset="0"/>
              </a:rPr>
              <a:t>due to the natural production of </a:t>
            </a:r>
            <a:r>
              <a:rPr lang="en-US" sz="3000" u="sng" dirty="0" smtClean="0">
                <a:latin typeface="Times New Roman" pitchFamily="18" charset="0"/>
              </a:rPr>
              <a:t>sage, cinnamon, mace, nutmeg, cloves</a:t>
            </a:r>
            <a:r>
              <a:rPr lang="en-US" sz="3000" dirty="0" smtClean="0">
                <a:latin typeface="Times New Roman" pitchFamily="18" charset="0"/>
              </a:rPr>
              <a:t>, etc.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000" dirty="0" smtClean="0">
                <a:latin typeface="Times New Roman" pitchFamily="18" charset="0"/>
              </a:rPr>
              <a:t>Asia provided Europe with many other spices as well:  			</a:t>
            </a:r>
            <a:r>
              <a:rPr lang="en-US" sz="3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black pepper, salt</a:t>
            </a:r>
            <a:r>
              <a:rPr lang="en-US" sz="3000" dirty="0" smtClean="0">
                <a:latin typeface="Times New Roman" pitchFamily="18" charset="0"/>
              </a:rPr>
              <a:t>, turmeric, ginger, 			curry, etc.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000" dirty="0" smtClean="0">
                <a:latin typeface="Times New Roman" pitchFamily="18" charset="0"/>
              </a:rPr>
              <a:t>				Spain and Portuguese claims and maps.</a:t>
            </a:r>
          </a:p>
        </p:txBody>
      </p:sp>
      <p:pic>
        <p:nvPicPr>
          <p:cNvPr id="9220" name="Picture 7" descr="File:IndonesiaMalukuIsland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ribero-1529-l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2895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20" name="Rectangle 4"/>
          <p:cNvSpPr>
            <a:spLocks noGrp="1" noRot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04800" y="5029200"/>
            <a:ext cx="8686800" cy="167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effectLst/>
                <a:latin typeface="Times New Roman" pitchFamily="18" charset="0"/>
              </a:rPr>
              <a:t>#6 ~</a:t>
            </a:r>
            <a:r>
              <a:rPr lang="en-US" dirty="0" smtClean="0">
                <a:effectLst/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Competition between</a:t>
            </a:r>
            <a:r>
              <a:rPr 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European</a:t>
            </a:r>
            <a:r>
              <a:rPr 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smtClean="0">
                <a:effectLst/>
                <a:latin typeface="Times New Roman" pitchFamily="18" charset="0"/>
              </a:rPr>
              <a:t>and foreign 	powers.  </a:t>
            </a:r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Muslims and Italians </a:t>
            </a:r>
            <a:r>
              <a:rPr lang="en-US" dirty="0" smtClean="0">
                <a:effectLst/>
                <a:latin typeface="Times New Roman" pitchFamily="18" charset="0"/>
              </a:rPr>
              <a:t>controlled 	the routes and ports.</a:t>
            </a:r>
          </a:p>
        </p:txBody>
      </p:sp>
      <p:pic>
        <p:nvPicPr>
          <p:cNvPr id="10245" name="Picture 8" descr="silkr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34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5562600" cy="8985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u="sng" smtClean="0"/>
              <a:t>Portugal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-76200" y="914400"/>
            <a:ext cx="92202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Portugal was the first and most                                             aggressive exploring country.</a:t>
            </a:r>
          </a:p>
          <a:p>
            <a:pPr eaLnBrk="1" hangingPunct="1">
              <a:defRPr/>
            </a:pPr>
            <a:r>
              <a:rPr lang="en-US" sz="3400" b="1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Prince Henry the Navigator</a:t>
            </a:r>
            <a:r>
              <a:rPr lang="en-US" sz="3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00" dirty="0" smtClean="0">
                <a:effectLst/>
                <a:latin typeface="Times New Roman" pitchFamily="18" charset="0"/>
              </a:rPr>
              <a:t>~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400" dirty="0" smtClean="0">
                <a:effectLst/>
                <a:latin typeface="Times New Roman" pitchFamily="18" charset="0"/>
              </a:rPr>
              <a:t>	Not a sailor, but gathered many scientists, cartographers, and other experts to redesign ships, prepare maps, and train captains and crews to explore the west coast of Africa and beyond.</a:t>
            </a:r>
          </a:p>
          <a:p>
            <a:pPr eaLnBrk="1" hangingPunct="1">
              <a:defRPr/>
            </a:pPr>
            <a:r>
              <a:rPr lang="en-US" sz="3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Developed schools to train explorers for long voyages.</a:t>
            </a:r>
          </a:p>
        </p:txBody>
      </p:sp>
      <p:pic>
        <p:nvPicPr>
          <p:cNvPr id="11268" name="Picture 4" descr="hen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514600" cy="232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theme/theme1.xml><?xml version="1.0" encoding="utf-8"?>
<a:theme xmlns:a="http://schemas.openxmlformats.org/drawingml/2006/main" name="Glass Layers">
  <a:themeElements>
    <a:clrScheme name="Glass Layers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3116</TotalTime>
  <Words>304</Words>
  <Application>Microsoft Office PowerPoint</Application>
  <PresentationFormat>On-screen Show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Glass Layers</vt:lpstr>
      <vt:lpstr>Age of Discovery</vt:lpstr>
      <vt:lpstr>Traditional Trade by 1500A.D.</vt:lpstr>
      <vt:lpstr>From the Spice Islands to Europe</vt:lpstr>
      <vt:lpstr>Why did Europe explore?</vt:lpstr>
      <vt:lpstr>Why explore cont.</vt:lpstr>
      <vt:lpstr>Questions:</vt:lpstr>
      <vt:lpstr>PowerPoint Presentation</vt:lpstr>
      <vt:lpstr>PowerPoint Presentation</vt:lpstr>
      <vt:lpstr>Portugal</vt:lpstr>
      <vt:lpstr> Prince  Henry the Navigator</vt:lpstr>
      <vt:lpstr>New Navigational Technologies~</vt:lpstr>
      <vt:lpstr>Portugal goes East</vt:lpstr>
      <vt:lpstr>Cape of  Good Hope</vt:lpstr>
      <vt:lpstr>Portugal goes East</vt:lpstr>
      <vt:lpstr>Da Gama’s route:</vt:lpstr>
      <vt:lpstr>Da Gama lands  in Calicut, India</vt:lpstr>
      <vt:lpstr>Questions:</vt:lpstr>
    </vt:vector>
  </TitlesOfParts>
  <Company>Fluvanna County scools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Search of Spices</dc:title>
  <dc:creator>staylor</dc:creator>
  <cp:lastModifiedBy>Owner</cp:lastModifiedBy>
  <cp:revision>53</cp:revision>
  <dcterms:created xsi:type="dcterms:W3CDTF">2006-08-23T20:13:47Z</dcterms:created>
  <dcterms:modified xsi:type="dcterms:W3CDTF">2016-10-03T15:08:24Z</dcterms:modified>
</cp:coreProperties>
</file>