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13"/>
  </p:handoutMasterIdLst>
  <p:sldIdLst>
    <p:sldId id="256" r:id="rId2"/>
    <p:sldId id="263" r:id="rId3"/>
    <p:sldId id="264" r:id="rId4"/>
    <p:sldId id="262" r:id="rId5"/>
    <p:sldId id="273" r:id="rId6"/>
    <p:sldId id="265" r:id="rId7"/>
    <p:sldId id="272" r:id="rId8"/>
    <p:sldId id="258" r:id="rId9"/>
    <p:sldId id="274" r:id="rId10"/>
    <p:sldId id="275" r:id="rId11"/>
    <p:sldId id="276" r:id="rId1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E2"/>
    <a:srgbClr val="CCFF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F83B68-9C03-4E23-A8BE-A3B4E1AEBA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87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232B3-4499-4D0E-A1DE-03EDC454AC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6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3FF83-D201-4163-8006-15397AB1DE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0D47D-C3D5-48A7-9CC8-EC284A7891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08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4E1209-54E7-40BB-B6BE-194E3CEE62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31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0E001-A447-4C1D-8FDB-481930DAD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3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53224-0951-4AAA-9B40-9FEA1913E1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2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28922-3333-4014-B072-A3A329B541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2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5B234-BA3C-44D8-940D-CEA9EC678D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F26D6-8463-4294-ADAB-64C35FB774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6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D3AE5-A29F-435E-A7F8-7BC2ACED0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7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BEBD9-FB7B-4E82-A8BC-A1DD52968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4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18A57-A829-4617-94C8-DB63D69D0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2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05FEF-3FE8-4D8F-A4B9-8A4DAD00C7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9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25D288-04C3-4E5E-9667-22CC6103EC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2/21/Spain_and_Portugal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agellan_Elcano_Circumnavigation-en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b/b2/Cartier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upload.wikimedia.org/wikipedia/commons/7/79/Cartier_First_Voyage_Map_1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38200"/>
            <a:ext cx="86106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sz="11400" b="1" u="sng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Age of Discovery #2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791200"/>
            <a:ext cx="6400800" cy="67627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imes New Roman" pitchFamily="18" charset="0"/>
              </a:rPr>
              <a:t>WHII #7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Voyages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 the early 1400s, China wanted to control trade in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</a:t>
            </a:r>
            <a:endParaRPr lang="en-US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dirty="0" smtClean="0"/>
              <a:t>Zheng He commanded a fleet of around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 ________________________________</a:t>
            </a:r>
            <a:endParaRPr lang="en-US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dirty="0" smtClean="0"/>
              <a:t>He traveled all over the Indian Ocean,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 ___________________________</a:t>
            </a:r>
            <a:endParaRPr lang="en-US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dirty="0" smtClean="0"/>
              <a:t>Despite the fact that he had a huge navy, he attempted to use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</a:t>
            </a:r>
            <a:endParaRPr lang="en-US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dirty="0" smtClean="0"/>
              <a:t>Most countries were so intimidated</a:t>
            </a:r>
          </a:p>
          <a:p>
            <a:pPr marL="0" indent="0">
              <a:buNone/>
            </a:pPr>
            <a:r>
              <a:rPr lang="en-US" sz="3000" dirty="0" smtClean="0"/>
              <a:t>   by his navy that they immediately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agreed to trade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716" y="4952999"/>
            <a:ext cx="2693284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22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The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 smtClean="0"/>
              <a:t>Zheng 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</a:t>
            </a:r>
            <a:r>
              <a:rPr lang="en-US" dirty="0" smtClean="0"/>
              <a:t>, </a:t>
            </a:r>
            <a:r>
              <a:rPr lang="en-US" dirty="0" smtClean="0"/>
              <a:t>including African animals, and greatly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_____________________________________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China’s military was also strengthened to ensure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As a result, China became </a:t>
            </a:r>
            <a:r>
              <a:rPr lang="en-US" smtClean="0"/>
              <a:t>the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 </a:t>
            </a:r>
            <a:r>
              <a:rPr lang="en-US" smtClean="0"/>
              <a:t>and </a:t>
            </a:r>
            <a:r>
              <a:rPr lang="en-US" dirty="0" smtClean="0"/>
              <a:t>in the Indian Ocean</a:t>
            </a:r>
          </a:p>
          <a:p>
            <a:endParaRPr lang="en-US" sz="3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Who gets what?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486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________________</a:t>
            </a:r>
            <a:r>
              <a:rPr lang="en-US" sz="3600" dirty="0" smtClean="0">
                <a:latin typeface="Times New Roman" pitchFamily="18" charset="0"/>
              </a:rPr>
              <a:t>were competing for control of the new lands.</a:t>
            </a:r>
          </a:p>
          <a:p>
            <a:pPr eaLnBrk="1" hangingPunct="1">
              <a:buFontTx/>
              <a:buNone/>
              <a:defRPr/>
            </a:pPr>
            <a:r>
              <a:rPr lang="en-US" sz="3600" b="1" u="sng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____________________</a:t>
            </a:r>
            <a:r>
              <a:rPr lang="en-US" sz="3600" dirty="0" smtClean="0">
                <a:latin typeface="Times New Roman" pitchFamily="18" charset="0"/>
              </a:rPr>
              <a:t>~</a:t>
            </a:r>
          </a:p>
          <a:p>
            <a:pPr eaLnBrk="1" hangingPunct="1">
              <a:buFontTx/>
              <a:buNone/>
              <a:defRPr/>
            </a:pPr>
            <a:r>
              <a:rPr lang="en-US" sz="3600" dirty="0" smtClean="0">
                <a:latin typeface="Times New Roman" pitchFamily="18" charset="0"/>
              </a:rPr>
              <a:t>				Pope Alexander VI set the a </a:t>
            </a:r>
            <a:r>
              <a:rPr lang="en-US" sz="3600" u="sng" dirty="0" smtClean="0">
                <a:latin typeface="Times New Roman" pitchFamily="18" charset="0"/>
              </a:rPr>
              <a:t>line</a:t>
            </a:r>
            <a:r>
              <a:rPr lang="en-US" sz="3600" dirty="0" smtClean="0">
                <a:latin typeface="Times New Roman" pitchFamily="18" charset="0"/>
              </a:rPr>
              <a:t>			</a:t>
            </a:r>
            <a:r>
              <a:rPr lang="en-US" sz="3600" u="sng" dirty="0" smtClean="0">
                <a:latin typeface="Times New Roman" pitchFamily="18" charset="0"/>
              </a:rPr>
              <a:t>of demarcation</a:t>
            </a:r>
            <a:r>
              <a:rPr lang="en-US" sz="3600" dirty="0" smtClean="0">
                <a:latin typeface="Times New Roman" pitchFamily="18" charset="0"/>
              </a:rPr>
              <a:t> splitting the non-		European lands into 2 zones.</a:t>
            </a:r>
          </a:p>
          <a:p>
            <a:pPr eaLnBrk="1" hangingPunct="1">
              <a:buFontTx/>
              <a:buNone/>
              <a:defRPr/>
            </a:pPr>
            <a:r>
              <a:rPr lang="en-US" sz="3600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		_________________________</a:t>
            </a:r>
            <a:r>
              <a:rPr lang="en-US" sz="3600" dirty="0" smtClean="0"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sz="3600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		_________________________</a:t>
            </a:r>
            <a:r>
              <a:rPr lang="en-US" sz="3600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9220" name="Picture 7" descr="papal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69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7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Treaty of Tordesillas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5181600" cy="6096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dirty="0" smtClean="0">
                <a:latin typeface="Times New Roman" pitchFamily="18" charset="0"/>
              </a:rPr>
              <a:t>1494 – </a:t>
            </a:r>
            <a:r>
              <a:rPr lang="en-US" sz="3600" b="1" u="sng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_______________</a:t>
            </a:r>
          </a:p>
          <a:p>
            <a:pPr eaLnBrk="1" hangingPunct="1">
              <a:buFontTx/>
              <a:buNone/>
              <a:defRPr/>
            </a:pPr>
            <a:r>
              <a:rPr lang="en-US" sz="3600" b="1" u="sng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___________________</a:t>
            </a:r>
          </a:p>
          <a:p>
            <a:pPr eaLnBrk="1" hangingPunct="1">
              <a:buFontTx/>
              <a:buNone/>
              <a:defRPr/>
            </a:pPr>
            <a:r>
              <a:rPr lang="en-US" sz="3600" dirty="0" smtClean="0">
                <a:latin typeface="Times New Roman" pitchFamily="18" charset="0"/>
              </a:rPr>
              <a:t>Spain and Portugal agree to </a:t>
            </a:r>
            <a:r>
              <a:rPr lang="en-US" sz="3600" dirty="0" smtClean="0">
                <a:solidFill>
                  <a:srgbClr val="0000E2"/>
                </a:solidFill>
                <a:latin typeface="Times New Roman" pitchFamily="18" charset="0"/>
              </a:rPr>
              <a:t>move the Line of Demarcation </a:t>
            </a:r>
            <a:r>
              <a:rPr lang="en-US" sz="3600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 </a:t>
            </a:r>
            <a:r>
              <a:rPr lang="en-US" sz="3600" dirty="0" smtClean="0">
                <a:latin typeface="Times New Roman" pitchFamily="18" charset="0"/>
              </a:rPr>
              <a:t>from its original spot.</a:t>
            </a:r>
          </a:p>
          <a:p>
            <a:pPr eaLnBrk="1" hangingPunct="1">
              <a:buFontTx/>
              <a:buNone/>
              <a:defRPr/>
            </a:pPr>
            <a:r>
              <a:rPr lang="en-US" sz="3600" dirty="0" smtClean="0">
                <a:latin typeface="Times New Roman" pitchFamily="18" charset="0"/>
              </a:rPr>
              <a:t>1500 - Explorer Pedro Cabral landed in </a:t>
            </a:r>
            <a:r>
              <a:rPr lang="en-US" sz="3600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 </a:t>
            </a:r>
            <a:r>
              <a:rPr lang="en-US" sz="3600" dirty="0" smtClean="0">
                <a:solidFill>
                  <a:srgbClr val="0000E2"/>
                </a:solidFill>
                <a:latin typeface="Times New Roman" pitchFamily="18" charset="0"/>
              </a:rPr>
              <a:t>and claimed it for </a:t>
            </a:r>
            <a:r>
              <a:rPr lang="en-US" sz="3600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________________</a:t>
            </a:r>
            <a:r>
              <a:rPr lang="en-US" sz="3600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10244" name="Picture 7" descr="kort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962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Line of Demarcation &amp; </a:t>
            </a:r>
            <a:br>
              <a:rPr lang="en-US" sz="3600" b="1" u="sng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3600" b="1" u="sng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Treaty of Tordesillas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8" descr="Image:Spain and Portuga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781800" cy="609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u="sng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Ferdinand Magellan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___________________</a:t>
            </a:r>
            <a:r>
              <a:rPr lang="en-US" dirty="0" smtClean="0">
                <a:latin typeface="Times New Roman" pitchFamily="18" charset="0"/>
              </a:rPr>
              <a:t>but </a:t>
            </a:r>
            <a:r>
              <a:rPr lang="en-US" dirty="0" smtClean="0">
                <a:latin typeface="Times New Roman" pitchFamily="18" charset="0"/>
              </a:rPr>
              <a:t>sailed for Spain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_______________________</a:t>
            </a:r>
            <a:r>
              <a:rPr lang="en-US" dirty="0" smtClean="0">
                <a:latin typeface="Times New Roman" pitchFamily="18" charset="0"/>
              </a:rPr>
              <a:t>trying </a:t>
            </a:r>
            <a:r>
              <a:rPr lang="en-US" dirty="0" smtClean="0">
                <a:latin typeface="Times New Roman" pitchFamily="18" charset="0"/>
              </a:rPr>
              <a:t>to reach                             the East Indies via a western route.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Went through an area now known as </a:t>
            </a:r>
            <a:r>
              <a:rPr lang="en-US" dirty="0" smtClean="0">
                <a:latin typeface="Times New Roman" pitchFamily="18" charset="0"/>
              </a:rPr>
              <a:t>the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____________________________________________</a:t>
            </a:r>
            <a:endParaRPr lang="en-US" b="1" dirty="0" smtClean="0">
              <a:solidFill>
                <a:srgbClr val="0000E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_____________________________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</a:rPr>
              <a:t>which he named, means ‘peaceful’), </a:t>
            </a:r>
            <a:r>
              <a:rPr lang="en-US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__________________________ ___________)</a:t>
            </a:r>
            <a:r>
              <a:rPr lang="en-US" dirty="0" smtClean="0">
                <a:latin typeface="Times New Roman" pitchFamily="18" charset="0"/>
              </a:rPr>
              <a:t>.  </a:t>
            </a:r>
            <a:r>
              <a:rPr lang="en-US" dirty="0" smtClean="0">
                <a:latin typeface="Times New Roman" pitchFamily="18" charset="0"/>
              </a:rPr>
              <a:t>He put down more than one mutiny.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_______________________________________________________________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to Seville, Spain.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Magellan died in the Philippines in a local conflict.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First explorer to </a:t>
            </a:r>
            <a:r>
              <a:rPr lang="en-US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___________________</a:t>
            </a:r>
            <a:r>
              <a:rPr lang="en-US" dirty="0" smtClean="0">
                <a:latin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</a:rPr>
              <a:t>world.</a:t>
            </a:r>
          </a:p>
        </p:txBody>
      </p:sp>
      <p:pic>
        <p:nvPicPr>
          <p:cNvPr id="12292" name="Picture 5" descr="ferdinand_magellan_charcoal_fur_r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270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66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7" descr="magel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52400"/>
            <a:ext cx="889158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ttp://upload.wikimedia.org/wikipedia/commons/thumb/a/ab/Magellan_Elcano_Circumnavigation-en.svg/800px-Magellan_Elcano_Circumnavigation-en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65163"/>
            <a:ext cx="9086850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Jacques Cartier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	</a:t>
            </a:r>
            <a:r>
              <a:rPr lang="en-US" sz="3600" dirty="0" smtClean="0">
                <a:solidFill>
                  <a:srgbClr val="0000E2"/>
                </a:solidFill>
                <a:latin typeface="Times New Roman" pitchFamily="18" charset="0"/>
              </a:rPr>
              <a:t>________________________</a:t>
            </a:r>
            <a:r>
              <a:rPr lang="en-US" sz="3600" dirty="0" smtClean="0">
                <a:latin typeface="Times New Roman" pitchFamily="18" charset="0"/>
              </a:rPr>
              <a:t>first 			explored and mapped the area around St.		Lawrence River and </a:t>
            </a:r>
            <a:r>
              <a:rPr lang="en-US" sz="3600" dirty="0" smtClean="0">
                <a:solidFill>
                  <a:srgbClr val="0000E2"/>
                </a:solidFill>
                <a:latin typeface="Times New Roman" pitchFamily="18" charset="0"/>
              </a:rPr>
              <a:t>claimed the 			lands he found for ____________.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</a:rPr>
              <a:t>He had discovered </a:t>
            </a:r>
            <a:r>
              <a:rPr lang="en-US" sz="3600" dirty="0" smtClean="0">
                <a:solidFill>
                  <a:srgbClr val="0000E2"/>
                </a:solidFill>
                <a:latin typeface="Times New Roman" pitchFamily="18" charset="0"/>
              </a:rPr>
              <a:t>_________ and named it for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E2"/>
                </a:solidFill>
                <a:latin typeface="Times New Roman" pitchFamily="18" charset="0"/>
              </a:rPr>
              <a:t>the native word “</a:t>
            </a:r>
            <a:r>
              <a:rPr lang="en-US" sz="3600" dirty="0" err="1" smtClean="0">
                <a:solidFill>
                  <a:srgbClr val="0000E2"/>
                </a:solidFill>
                <a:latin typeface="Times New Roman" pitchFamily="18" charset="0"/>
              </a:rPr>
              <a:t>kanata</a:t>
            </a:r>
            <a:r>
              <a:rPr lang="en-US" sz="3600" dirty="0" smtClean="0">
                <a:solidFill>
                  <a:srgbClr val="0000E2"/>
                </a:solidFill>
                <a:latin typeface="Times New Roman" pitchFamily="18" charset="0"/>
              </a:rPr>
              <a:t>” </a:t>
            </a:r>
            <a:r>
              <a:rPr lang="en-US" sz="3600" dirty="0" smtClean="0">
                <a:latin typeface="Times New Roman" pitchFamily="18" charset="0"/>
              </a:rPr>
              <a:t>meaning ‘village’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</a:rPr>
              <a:t>(he thought it meant ‘new lands’).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</a:rPr>
              <a:t>His discovery _______________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</a:rPr>
              <a:t>_____________for further </a:t>
            </a:r>
            <a:r>
              <a:rPr lang="en-US" sz="3600" dirty="0" smtClean="0">
                <a:solidFill>
                  <a:srgbClr val="0000E2"/>
                </a:solidFill>
                <a:latin typeface="Times New Roman" pitchFamily="18" charset="0"/>
              </a:rPr>
              <a:t>and 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E2"/>
                </a:solidFill>
                <a:latin typeface="Times New Roman" pitchFamily="18" charset="0"/>
              </a:rPr>
              <a:t>European expansion.</a:t>
            </a:r>
            <a:endParaRPr lang="en-US" sz="36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</a:rPr>
              <a:t>	</a:t>
            </a:r>
            <a:endParaRPr lang="en-US" dirty="0" smtClean="0"/>
          </a:p>
        </p:txBody>
      </p:sp>
      <p:pic>
        <p:nvPicPr>
          <p:cNvPr id="16388" name="Picture 2" descr="File:Cart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611" cy="28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File:Cartier First Voyage Map 1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895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1.11111E-6 L -0.35834 -0.38889 " pathEditMode="relative" ptsTypes="AA">
                                      <p:cBhvr>
                                        <p:cTn id="69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50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Other Notable Explorers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500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________________(Italian) </a:t>
            </a:r>
            <a:r>
              <a:rPr lang="en-US" sz="3500" dirty="0" smtClean="0">
                <a:latin typeface="Times New Roman" pitchFamily="18" charset="0"/>
              </a:rPr>
              <a:t>– sailor wrote about the “new world.”</a:t>
            </a:r>
          </a:p>
          <a:p>
            <a:pPr eaLnBrk="1" hangingPunct="1">
              <a:buFontTx/>
              <a:buNone/>
            </a:pPr>
            <a:r>
              <a:rPr lang="en-US" sz="3500" dirty="0" smtClean="0">
                <a:latin typeface="Times New Roman" pitchFamily="18" charset="0"/>
              </a:rPr>
              <a:t>	His name was used for the Americas.</a:t>
            </a:r>
          </a:p>
          <a:p>
            <a:pPr eaLnBrk="1" hangingPunct="1">
              <a:buFontTx/>
              <a:buNone/>
            </a:pPr>
            <a:r>
              <a:rPr lang="en-US" sz="3500" dirty="0" smtClean="0">
                <a:latin typeface="Times New Roman" pitchFamily="18" charset="0"/>
              </a:rPr>
              <a:t>John </a:t>
            </a:r>
            <a:r>
              <a:rPr lang="en-US" sz="3500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_________________</a:t>
            </a:r>
            <a:r>
              <a:rPr lang="en-US" sz="3500" dirty="0" smtClean="0">
                <a:latin typeface="Times New Roman" pitchFamily="18" charset="0"/>
              </a:rPr>
              <a:t> – fishing waters off of Newfoundland.</a:t>
            </a:r>
          </a:p>
          <a:p>
            <a:pPr eaLnBrk="1" hangingPunct="1">
              <a:buFontTx/>
              <a:buNone/>
            </a:pPr>
            <a:r>
              <a:rPr lang="en-US" sz="3500" dirty="0" smtClean="0">
                <a:latin typeface="Times New Roman" pitchFamily="18" charset="0"/>
              </a:rPr>
              <a:t>Henry </a:t>
            </a:r>
            <a:r>
              <a:rPr lang="en-US" sz="3500" b="1" dirty="0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________________</a:t>
            </a:r>
            <a:r>
              <a:rPr lang="en-US" sz="3500" dirty="0" smtClean="0">
                <a:latin typeface="Times New Roman" pitchFamily="18" charset="0"/>
              </a:rPr>
              <a:t>– explored the </a:t>
            </a:r>
          </a:p>
          <a:p>
            <a:pPr eaLnBrk="1" hangingPunct="1">
              <a:buFontTx/>
              <a:buNone/>
            </a:pPr>
            <a:r>
              <a:rPr lang="en-US" sz="3500" dirty="0" smtClean="0">
                <a:latin typeface="Times New Roman" pitchFamily="18" charset="0"/>
              </a:rPr>
              <a:t>	Hudson River around modern day New York.</a:t>
            </a:r>
          </a:p>
          <a:p>
            <a:pPr eaLnBrk="1" hangingPunct="1">
              <a:buFontTx/>
              <a:buNone/>
            </a:pPr>
            <a:r>
              <a:rPr lang="en-US" sz="3500" smtClean="0">
                <a:latin typeface="Times New Roman" pitchFamily="18" charset="0"/>
              </a:rPr>
              <a:t>Vasco </a:t>
            </a:r>
            <a:r>
              <a:rPr lang="en-US" sz="3500" b="1" smtClean="0">
                <a:solidFill>
                  <a:srgbClr val="0000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_________________</a:t>
            </a:r>
            <a:r>
              <a:rPr lang="en-US" sz="3500" smtClean="0">
                <a:latin typeface="Times New Roman" pitchFamily="18" charset="0"/>
              </a:rPr>
              <a:t>–                                                        </a:t>
            </a:r>
            <a:endParaRPr lang="en-US" sz="35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3500" dirty="0" smtClean="0">
                <a:latin typeface="Times New Roman" pitchFamily="18" charset="0"/>
              </a:rPr>
              <a:t>	first to view the Pacific by                                                crossing overland in Panama</a:t>
            </a:r>
            <a:r>
              <a:rPr lang="en-US" sz="3600" dirty="0" smtClean="0">
                <a:latin typeface="Times New Roman" pitchFamily="18" charset="0"/>
              </a:rPr>
              <a:t>.</a:t>
            </a:r>
            <a:endParaRPr lang="en-US" sz="3600" dirty="0" smtClean="0"/>
          </a:p>
        </p:txBody>
      </p:sp>
      <p:pic>
        <p:nvPicPr>
          <p:cNvPr id="17412" name="Picture 7" descr="Balboa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6800"/>
            <a:ext cx="3505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A Brief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</a:t>
            </a:r>
            <a:r>
              <a:rPr lang="en-US" sz="3200" dirty="0" smtClean="0"/>
              <a:t>(</a:t>
            </a:r>
            <a:r>
              <a:rPr lang="en-US" sz="3200" dirty="0" smtClean="0"/>
              <a:t>1371-1433) was a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 ______________</a:t>
            </a:r>
            <a:r>
              <a:rPr lang="en-US" sz="3200" dirty="0" smtClean="0"/>
              <a:t>and </a:t>
            </a:r>
            <a:r>
              <a:rPr lang="en-US" sz="3200" dirty="0" smtClean="0"/>
              <a:t>fleet admiral</a:t>
            </a:r>
          </a:p>
          <a:p>
            <a:r>
              <a:rPr lang="en-US" sz="3200" dirty="0" smtClean="0"/>
              <a:t>He commanded voyages throughout South Asia,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/>
              <a:t>Due to China’s continued trade with the Islamic world, Zheng He was actually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/>
              <a:t>Unlike the European explorers, his</a:t>
            </a:r>
          </a:p>
          <a:p>
            <a:pPr marL="0" indent="0">
              <a:buNone/>
            </a:pPr>
            <a:r>
              <a:rPr lang="en-US" sz="3200" dirty="0" smtClean="0"/>
              <a:t>  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__________________________, </a:t>
            </a:r>
            <a:r>
              <a:rPr lang="en-US" sz="3200" dirty="0" smtClean="0"/>
              <a:t>not </a:t>
            </a:r>
          </a:p>
          <a:p>
            <a:pPr marL="0" indent="0">
              <a:buNone/>
            </a:pPr>
            <a:r>
              <a:rPr lang="en-US" sz="3200" dirty="0" smtClean="0"/>
              <a:t>   gold or religion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267200"/>
            <a:ext cx="1905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5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296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Age of Discovery #2</vt:lpstr>
      <vt:lpstr>Who gets what?</vt:lpstr>
      <vt:lpstr>Treaty of Tordesillas</vt:lpstr>
      <vt:lpstr>Line of Demarcation &amp;  Treaty of Tordesillas</vt:lpstr>
      <vt:lpstr>Ferdinand Magellan</vt:lpstr>
      <vt:lpstr>PowerPoint Presentation</vt:lpstr>
      <vt:lpstr>Jacques Cartier</vt:lpstr>
      <vt:lpstr>Other Notable Explorers</vt:lpstr>
      <vt:lpstr>A Brief Background</vt:lpstr>
      <vt:lpstr>The Voyages</vt:lpstr>
      <vt:lpstr>The Impact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mpace</dc:creator>
  <cp:lastModifiedBy>Owner</cp:lastModifiedBy>
  <cp:revision>71</cp:revision>
  <dcterms:created xsi:type="dcterms:W3CDTF">2008-01-24T14:49:35Z</dcterms:created>
  <dcterms:modified xsi:type="dcterms:W3CDTF">2016-10-20T16:33:33Z</dcterms:modified>
</cp:coreProperties>
</file>