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handoutMasterIdLst>
    <p:handoutMasterId r:id="rId12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70EF2F1-CA63-4B85-A924-EFD388E3B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60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99DD-1ADA-480D-B970-574B1C903A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2D3D3-9ADA-4AF5-A0C6-0A571E95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6BA56-600D-45E0-B154-6E6A526CA5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1E1F-8734-4DF0-BE0D-8A6361F24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10441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0D509-F264-4509-890A-E713DF9C2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0309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80CA0-21BB-4681-BB33-0CB7BF5283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B5F51-C7D5-4124-A2BE-24F55DC517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F5042-366B-45F0-B755-D5EB72F401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127E0-E910-48E4-A043-96208418C4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BDB1-5E92-4BA7-B15A-B08DD21C0B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D959B-FEB7-4624-999D-6C09D3DEED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45826-1D89-4568-8966-78F7E205FF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BE5E8-4C54-4212-9278-1F48AD502F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359BFA-FC1F-4153-AD2F-21CB6606D4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mexicodesconocido.com.mx/adjuntos/3/imagenes/000/005/0000005669.jpg&amp;imgrefurl=http://www.mexicodesconocido.com.mx/notas/4175-Moctezuma-Xocoyotzin&amp;h=787&amp;w=583&amp;sz=123&amp;hl=en&amp;start=12&amp;tbnid=DPp7Idf3Gvm71M:&amp;tbnh=143&amp;tbnw=106&amp;prev=/images%3Fq%3Dmoctezuma%26gbv%3D2%26ndsp%3D18%26hl%3Den%26safe%3Dactive%26sa%3D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458200" cy="212725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Conquest in the Americas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38800"/>
            <a:ext cx="64008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WHII #9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2514600" cy="1139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smtClean="0"/>
              <a:t>Latin</a:t>
            </a:r>
            <a:br>
              <a:rPr lang="en-US" sz="4000" smtClean="0"/>
            </a:br>
            <a:r>
              <a:rPr lang="en-US" sz="4000" smtClean="0"/>
              <a:t>America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2895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  Empire locations: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~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</a:t>
            </a:r>
            <a:r>
              <a:rPr lang="en-US" sz="2400" dirty="0" smtClean="0">
                <a:latin typeface="Times New Roman" pitchFamily="18" charset="0"/>
              </a:rPr>
              <a:t>~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~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5" descr="ma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6172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3581400" y="685800"/>
            <a:ext cx="7620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181600" y="2191011"/>
            <a:ext cx="876300" cy="1605419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057900" y="3581400"/>
            <a:ext cx="342900" cy="1605419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4495800" y="838200"/>
            <a:ext cx="457200" cy="457200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2" grpId="0" animBg="1"/>
      <p:bldP spid="3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First Contact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495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latin typeface="Times New Roman" pitchFamily="18" charset="0"/>
              </a:rPr>
              <a:t>1492 Columbus lands in the 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</a:t>
            </a:r>
            <a:r>
              <a:rPr lang="en-US" sz="3000" dirty="0" smtClean="0">
                <a:latin typeface="Times New Roman" pitchFamily="18" charset="0"/>
              </a:rPr>
              <a:t>; </a:t>
            </a:r>
            <a:r>
              <a:rPr lang="en-US" sz="3000" dirty="0" smtClean="0">
                <a:latin typeface="Times New Roman" pitchFamily="18" charset="0"/>
              </a:rPr>
              <a:t>aka – Caribbean.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	He made first contact with the </a:t>
            </a:r>
            <a:r>
              <a:rPr lang="en-US" sz="3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</a:t>
            </a:r>
            <a:r>
              <a:rPr lang="en-US" sz="3000" dirty="0" smtClean="0">
                <a:latin typeface="Times New Roman" pitchFamily="18" charset="0"/>
              </a:rPr>
              <a:t>people</a:t>
            </a:r>
            <a:r>
              <a:rPr lang="en-US" sz="3000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	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</a:t>
            </a:r>
            <a:r>
              <a:rPr lang="en-US" sz="3000" dirty="0" smtClean="0">
                <a:latin typeface="Times New Roman" pitchFamily="18" charset="0"/>
              </a:rPr>
              <a:t>, </a:t>
            </a:r>
            <a:r>
              <a:rPr lang="en-US" sz="3000" dirty="0" smtClean="0">
                <a:latin typeface="Times New Roman" pitchFamily="18" charset="0"/>
              </a:rPr>
              <a:t>yams, and cotton in their villages.  </a:t>
            </a:r>
            <a:r>
              <a:rPr lang="en-US" sz="3000" dirty="0" smtClean="0">
                <a:latin typeface="Times New Roman" pitchFamily="18" charset="0"/>
              </a:rPr>
              <a:t>Europeans initially had good relations with the </a:t>
            </a:r>
            <a:r>
              <a:rPr lang="en-US" sz="3000" dirty="0" err="1" smtClean="0">
                <a:latin typeface="Times New Roman" pitchFamily="18" charset="0"/>
              </a:rPr>
              <a:t>Taino</a:t>
            </a:r>
            <a:r>
              <a:rPr lang="en-US" sz="3000" dirty="0" smtClean="0">
                <a:latin typeface="Times New Roman" pitchFamily="18" charset="0"/>
              </a:rPr>
              <a:t> Indians until…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pic>
        <p:nvPicPr>
          <p:cNvPr id="5125" name="Picture 5" descr="ta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434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Conquistadors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8392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</a:t>
            </a:r>
            <a:r>
              <a:rPr lang="en-US" sz="3200" dirty="0" smtClean="0">
                <a:latin typeface="Times New Roman" pitchFamily="18" charset="0"/>
              </a:rPr>
              <a:t>– </a:t>
            </a:r>
            <a:r>
              <a:rPr lang="en-US" sz="3200" dirty="0" smtClean="0">
                <a:latin typeface="Times New Roman" pitchFamily="18" charset="0"/>
              </a:rPr>
              <a:t>Spanish conqueror.</a:t>
            </a:r>
          </a:p>
          <a:p>
            <a:pPr eaLnBrk="1" hangingPunct="1">
              <a:defRPr/>
            </a:pPr>
            <a:r>
              <a:rPr lang="en-US" sz="3200" dirty="0" smtClean="0">
                <a:latin typeface="Times New Roman" pitchFamily="18" charset="0"/>
              </a:rPr>
              <a:t>First set up shop in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 ___________</a:t>
            </a:r>
            <a:r>
              <a:rPr lang="en-US" sz="3200" dirty="0" smtClean="0">
                <a:latin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</a:rPr>
              <a:t>modern day Haiti and the Dominican Republic).</a:t>
            </a:r>
          </a:p>
          <a:p>
            <a:pPr eaLnBrk="1" hangingPunct="1">
              <a:defRPr/>
            </a:pPr>
            <a:r>
              <a:rPr lang="en-US" sz="3200" dirty="0" smtClean="0">
                <a:latin typeface="Times New Roman" pitchFamily="18" charset="0"/>
              </a:rPr>
              <a:t>Forced the </a:t>
            </a:r>
            <a:r>
              <a:rPr lang="en-US" sz="3200" dirty="0" err="1" smtClean="0">
                <a:latin typeface="Times New Roman" pitchFamily="18" charset="0"/>
              </a:rPr>
              <a:t>Tainos</a:t>
            </a:r>
            <a:r>
              <a:rPr lang="en-US" sz="3200" dirty="0" smtClean="0">
                <a:latin typeface="Times New Roman" pitchFamily="18" charset="0"/>
              </a:rPr>
              <a:t> to convert to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</a:t>
            </a:r>
            <a:r>
              <a:rPr lang="en-US" sz="3200" dirty="0" smtClean="0">
                <a:latin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3200" dirty="0" smtClean="0">
                <a:latin typeface="Times New Roman" pitchFamily="18" charset="0"/>
              </a:rPr>
              <a:t>Confiscated their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</a:t>
            </a:r>
            <a:r>
              <a:rPr lang="en-US" sz="3200" dirty="0" smtClean="0">
                <a:latin typeface="Times New Roman" pitchFamily="18" charset="0"/>
              </a:rPr>
              <a:t>; </a:t>
            </a:r>
            <a:r>
              <a:rPr lang="en-US" sz="3200" dirty="0" smtClean="0">
                <a:latin typeface="Times New Roman" pitchFamily="18" charset="0"/>
              </a:rPr>
              <a:t>made them pan for more.</a:t>
            </a:r>
          </a:p>
          <a:p>
            <a:pPr eaLnBrk="1" hangingPunct="1">
              <a:defRPr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of being the first people</a:t>
            </a:r>
            <a:r>
              <a:rPr lang="en-US" sz="3600" dirty="0" smtClean="0">
                <a:latin typeface="Times New Roman" pitchFamily="18" charset="0"/>
              </a:rPr>
              <a:t> to </a:t>
            </a:r>
            <a:r>
              <a:rPr lang="en-US" sz="3200" dirty="0" smtClean="0">
                <a:latin typeface="Times New Roman" pitchFamily="18" charset="0"/>
              </a:rPr>
              <a:t>conquer the new world and strengthen their empire.</a:t>
            </a:r>
          </a:p>
        </p:txBody>
      </p:sp>
      <p:pic>
        <p:nvPicPr>
          <p:cNvPr id="6148" name="Picture 5" descr="spanish-conquistadors-helmet-15312-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u="sng" smtClean="0"/>
              <a:t>Conquistador motto</a:t>
            </a:r>
            <a:r>
              <a:rPr lang="en-US" sz="4000" smtClean="0"/>
              <a:t> ~</a:t>
            </a:r>
            <a:endParaRPr lang="en-US" sz="42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</a:t>
            </a:r>
            <a:endParaRPr lang="en-US" sz="6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Conquistadors in Mexico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447800"/>
            <a:ext cx="46482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latin typeface="Times New Roman" pitchFamily="18" charset="0"/>
              </a:rPr>
              <a:t>1519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____________</a:t>
            </a:r>
            <a:r>
              <a:rPr lang="en-US" sz="3000" dirty="0" smtClean="0">
                <a:latin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</a:rPr>
              <a:t>sailed to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________</a:t>
            </a:r>
            <a:r>
              <a:rPr lang="en-US" sz="3000" dirty="0" smtClean="0">
                <a:latin typeface="Times New Roman" pitchFamily="18" charset="0"/>
              </a:rPr>
              <a:t>with </a:t>
            </a:r>
            <a:r>
              <a:rPr lang="en-US" sz="3000" dirty="0" smtClean="0">
                <a:latin typeface="Times New Roman" pitchFamily="18" charset="0"/>
              </a:rPr>
              <a:t>600 men, 16 horses, and cannons.</a:t>
            </a:r>
          </a:p>
          <a:p>
            <a:pPr eaLnBrk="1" hangingPunct="1"/>
            <a:r>
              <a:rPr lang="en-US" sz="3000" dirty="0" smtClean="0">
                <a:latin typeface="Times New Roman" pitchFamily="18" charset="0"/>
              </a:rPr>
              <a:t>His goal was to conquer the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__________</a:t>
            </a:r>
            <a:r>
              <a:rPr lang="en-US" sz="3000" dirty="0" smtClean="0">
                <a:latin typeface="Times New Roman" pitchFamily="18" charset="0"/>
              </a:rPr>
              <a:t>capital </a:t>
            </a:r>
            <a:r>
              <a:rPr lang="en-US" sz="3000" dirty="0" smtClean="0">
                <a:latin typeface="Times New Roman" pitchFamily="18" charset="0"/>
              </a:rPr>
              <a:t>city –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________________</a:t>
            </a:r>
            <a:endParaRPr lang="en-US" sz="30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000" dirty="0" smtClean="0">
                <a:latin typeface="Times New Roman" pitchFamily="18" charset="0"/>
              </a:rPr>
              <a:t>	(</a:t>
            </a:r>
            <a:r>
              <a:rPr lang="en-US" sz="3000" dirty="0" err="1" smtClean="0">
                <a:latin typeface="Times New Roman" pitchFamily="18" charset="0"/>
              </a:rPr>
              <a:t>teh</a:t>
            </a:r>
            <a:r>
              <a:rPr lang="en-US" sz="3000" dirty="0" smtClean="0">
                <a:latin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</a:rPr>
              <a:t>noech</a:t>
            </a:r>
            <a:r>
              <a:rPr lang="en-US" sz="3000" dirty="0" smtClean="0">
                <a:latin typeface="Times New Roman" pitchFamily="18" charset="0"/>
              </a:rPr>
              <a:t> tee </a:t>
            </a:r>
            <a:r>
              <a:rPr lang="en-US" sz="3000" dirty="0" err="1" smtClean="0">
                <a:latin typeface="Times New Roman" pitchFamily="18" charset="0"/>
              </a:rPr>
              <a:t>tlahn</a:t>
            </a:r>
            <a:r>
              <a:rPr lang="en-US" sz="3000" dirty="0" smtClean="0">
                <a:latin typeface="Times New Roman" pitchFamily="18" charset="0"/>
              </a:rPr>
              <a:t>).</a:t>
            </a:r>
          </a:p>
          <a:p>
            <a:pPr eaLnBrk="1" hangingPunct="1"/>
            <a:r>
              <a:rPr lang="en-US" sz="3000" dirty="0" smtClean="0">
                <a:latin typeface="Times New Roman" pitchFamily="18" charset="0"/>
              </a:rPr>
              <a:t>Guided by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__________</a:t>
            </a:r>
            <a:r>
              <a:rPr lang="en-US" sz="3000" dirty="0" smtClean="0">
                <a:latin typeface="Times New Roman" pitchFamily="18" charset="0"/>
              </a:rPr>
              <a:t>, </a:t>
            </a:r>
            <a:r>
              <a:rPr lang="en-US" sz="3000" dirty="0" smtClean="0">
                <a:latin typeface="Times New Roman" pitchFamily="18" charset="0"/>
              </a:rPr>
              <a:t>an Indian woman who spoke Mayan, Aztec, &amp; Spanish.</a:t>
            </a:r>
          </a:p>
        </p:txBody>
      </p:sp>
      <p:pic>
        <p:nvPicPr>
          <p:cNvPr id="8197" name="Picture 6" descr="corte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038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b="1" dirty="0" smtClean="0"/>
              <a:t>Fight for Tenochtitlan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8686800" cy="5334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He heard the Spanish were coming and feared Cortes was a god-king who had returned to destroy the Aztecs.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He sent gold and silver hoping the gifts would satisfy them, but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 __________________.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(Jumping ahead) Cortes’ men fought their way to the capital, but were forcibly driven out by Aztec warriors;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</a:rPr>
              <a:t>Moctezuma</a:t>
            </a:r>
            <a:r>
              <a:rPr lang="en-US" sz="2800" dirty="0" smtClean="0">
                <a:latin typeface="Times New Roman" pitchFamily="18" charset="0"/>
              </a:rPr>
              <a:t> was killed in the struggle.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1521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(those who hated being controlled by the Aztecs).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Cortes got their help because of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In a very bloody assault the Spanish captured and destroyed the Aztec capital city of Tenochtitlan.</a:t>
            </a:r>
          </a:p>
        </p:txBody>
      </p:sp>
      <p:pic>
        <p:nvPicPr>
          <p:cNvPr id="9220" name="Picture 5" descr="000000566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2054268" cy="155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Spanish in Peru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-1" y="1066800"/>
            <a:ext cx="9124167" cy="5562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</a:t>
            </a:r>
            <a:r>
              <a:rPr lang="en-US" sz="2800" dirty="0" smtClean="0">
                <a:latin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landed in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</a:t>
            </a:r>
            <a:r>
              <a:rPr lang="en-US" sz="2800" dirty="0" smtClean="0">
                <a:latin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</a:rPr>
              <a:t>1532.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Lusting for the silver of the Andes                                                       mines and helped by Indian allies the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Spanish slaughtered thousands of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</a:t>
            </a:r>
            <a:r>
              <a:rPr lang="en-US" sz="2800" dirty="0" smtClean="0">
                <a:latin typeface="Times New Roman" pitchFamily="18" charset="0"/>
              </a:rPr>
              <a:t>and captured Incan </a:t>
            </a:r>
            <a:r>
              <a:rPr lang="en-US" sz="2800" dirty="0" smtClean="0">
                <a:latin typeface="Times New Roman" pitchFamily="18" charset="0"/>
              </a:rPr>
              <a:t>ruler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</a:t>
            </a:r>
            <a:r>
              <a:rPr lang="en-US" sz="2800" dirty="0" smtClean="0">
                <a:latin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</a:rPr>
              <a:t>at </a:t>
            </a:r>
            <a:r>
              <a:rPr lang="en-US" sz="2800" dirty="0" err="1" smtClean="0">
                <a:latin typeface="Times New Roman" pitchFamily="18" charset="0"/>
              </a:rPr>
              <a:t>tah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wahl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pah</a:t>
            </a:r>
            <a:r>
              <a:rPr lang="en-US" sz="2800" dirty="0" smtClean="0">
                <a:latin typeface="Times New Roman" pitchFamily="18" charset="0"/>
              </a:rPr>
              <a:t>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Pizarro demanded a huge ransom for the ruler and </a:t>
            </a:r>
            <a:r>
              <a:rPr lang="en-US" sz="2800" u="sng" dirty="0" smtClean="0">
                <a:latin typeface="Times New Roman" pitchFamily="18" charset="0"/>
              </a:rPr>
              <a:t>got it</a:t>
            </a:r>
            <a:r>
              <a:rPr lang="en-US" sz="2800" dirty="0" smtClean="0">
                <a:latin typeface="Times New Roman" pitchFamily="18" charset="0"/>
              </a:rPr>
              <a:t>, but killed Atahualpa anyway.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Despite continued attempts by the natives to drive out the conquistadors, the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 _________________________________________________ _______________</a:t>
            </a:r>
            <a:r>
              <a:rPr lang="en-US" sz="2800" dirty="0" smtClean="0">
                <a:latin typeface="Times New Roman" pitchFamily="18" charset="0"/>
              </a:rPr>
              <a:t>	</a:t>
            </a:r>
          </a:p>
        </p:txBody>
      </p:sp>
      <p:pic>
        <p:nvPicPr>
          <p:cNvPr id="11268" name="Picture 5" descr="393px-Francisco-Pizarro-um15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67" y="1524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Why were the Spanish </a:t>
            </a:r>
            <a:br>
              <a:rPr lang="en-US" sz="4000" smtClean="0"/>
            </a:br>
            <a:r>
              <a:rPr lang="en-US" sz="4000" smtClean="0"/>
              <a:t>so successful?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868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Spanish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</a:t>
            </a:r>
            <a:r>
              <a:rPr lang="en-US" sz="2800" dirty="0" smtClean="0">
                <a:latin typeface="Times New Roman" pitchFamily="18" charset="0"/>
              </a:rPr>
              <a:t>frightened                                    </a:t>
            </a:r>
            <a:r>
              <a:rPr lang="en-US" sz="2800" dirty="0" smtClean="0">
                <a:latin typeface="Times New Roman" pitchFamily="18" charset="0"/>
              </a:rPr>
              <a:t>the natives.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</a:t>
            </a:r>
            <a:r>
              <a:rPr lang="en-US" sz="2800" dirty="0" smtClean="0">
                <a:latin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</a:rPr>
              <a:t>cannons.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</a:t>
            </a:r>
            <a:r>
              <a:rPr lang="en-US" sz="2800" dirty="0" smtClean="0">
                <a:latin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</a:rPr>
              <a:t>helmets.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Discontent tribes hated being under the power of the Aztec and Incan empire; due to slavery and human sacrifices.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 _________________</a:t>
            </a:r>
            <a:endParaRPr lang="en-US" sz="2800" dirty="0" smtClean="0">
              <a:latin typeface="Times New Roman" pitchFamily="18" charset="0"/>
            </a:endParaRPr>
          </a:p>
        </p:txBody>
      </p:sp>
      <p:pic>
        <p:nvPicPr>
          <p:cNvPr id="12292" name="Picture 5" descr="Conquist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0"/>
            <a:ext cx="392906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104899"/>
          </a:xfrm>
        </p:spPr>
        <p:txBody>
          <a:bodyPr/>
          <a:lstStyle/>
          <a:p>
            <a:pPr eaLnBrk="1" hangingPunct="1"/>
            <a:r>
              <a:rPr lang="en-US" dirty="0" smtClean="0"/>
              <a:t>How they did it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50214"/>
            <a:ext cx="8686800" cy="552678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Europeans brought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                                                   _____________________________________________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for:  measles,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____________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</a:rPr>
              <a:t>and influenza.</a:t>
            </a:r>
          </a:p>
          <a:p>
            <a:pPr lvl="1"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and weakened survivors.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90% population drop on Caribbean islands.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Indians believed the Spanish gods were more powerful than their own.  They had the weapons, diseases, etc.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 ____________</a:t>
            </a:r>
            <a:r>
              <a:rPr lang="en-US" sz="2800" dirty="0" smtClean="0">
                <a:latin typeface="Times New Roman" pitchFamily="18" charset="0"/>
              </a:rPr>
              <a:t>for </a:t>
            </a:r>
            <a:r>
              <a:rPr lang="en-US" sz="2800" dirty="0" smtClean="0">
                <a:latin typeface="Times New Roman" pitchFamily="18" charset="0"/>
              </a:rPr>
              <a:t>many natives.</a:t>
            </a:r>
          </a:p>
        </p:txBody>
      </p:sp>
      <p:pic>
        <p:nvPicPr>
          <p:cNvPr id="13316" name="Picture 5" descr="glaven%20hram%20Tenochtit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3276600" cy="190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480</TotalTime>
  <Words>297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Verdana</vt:lpstr>
      <vt:lpstr>Arial</vt:lpstr>
      <vt:lpstr>Garamond</vt:lpstr>
      <vt:lpstr>Wingdings</vt:lpstr>
      <vt:lpstr>Calibri</vt:lpstr>
      <vt:lpstr>Times New Roman</vt:lpstr>
      <vt:lpstr>Clarity</vt:lpstr>
      <vt:lpstr>Conquest in the Americas</vt:lpstr>
      <vt:lpstr>First Contact</vt:lpstr>
      <vt:lpstr>Conquistadors</vt:lpstr>
      <vt:lpstr>Conquistador motto ~</vt:lpstr>
      <vt:lpstr>Conquistadors in Mexico</vt:lpstr>
      <vt:lpstr>Fight for Tenochtitlan</vt:lpstr>
      <vt:lpstr>Spanish in Peru</vt:lpstr>
      <vt:lpstr>Why were the Spanish  so successful?</vt:lpstr>
      <vt:lpstr>How they did it cont…</vt:lpstr>
      <vt:lpstr>Latin America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Conquest in the Americas</dc:title>
  <dc:creator>mpace</dc:creator>
  <cp:lastModifiedBy>Robert</cp:lastModifiedBy>
  <cp:revision>40</cp:revision>
  <dcterms:created xsi:type="dcterms:W3CDTF">2008-01-31T13:03:40Z</dcterms:created>
  <dcterms:modified xsi:type="dcterms:W3CDTF">2012-10-03T14:05:32Z</dcterms:modified>
</cp:coreProperties>
</file>