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7" r:id="rId4"/>
    <p:sldId id="259" r:id="rId5"/>
    <p:sldId id="260" r:id="rId6"/>
    <p:sldId id="276" r:id="rId7"/>
    <p:sldId id="277" r:id="rId8"/>
    <p:sldId id="269" r:id="rId9"/>
    <p:sldId id="270" r:id="rId10"/>
    <p:sldId id="278" r:id="rId11"/>
    <p:sldId id="271" r:id="rId12"/>
    <p:sldId id="279" r:id="rId13"/>
    <p:sldId id="261" r:id="rId14"/>
    <p:sldId id="262" r:id="rId15"/>
    <p:sldId id="263" r:id="rId16"/>
    <p:sldId id="264" r:id="rId17"/>
    <p:sldId id="266" r:id="rId18"/>
    <p:sldId id="273" r:id="rId19"/>
    <p:sldId id="275" r:id="rId20"/>
    <p:sldId id="280" r:id="rId2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A683545-A6DD-4D5A-8002-62F66EFF4FB6}" type="datetimeFigureOut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3994BBE-7B1C-4DBA-85BE-F57E2B85E6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574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5E9A03D-DA3E-4CC7-91CC-71CB7431FB0C}" type="datetimeFigureOut">
              <a:rPr lang="en-US"/>
              <a:pPr>
                <a:defRPr/>
              </a:pPr>
              <a:t>12/1/2016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A199FC50-47D9-4CED-993C-1D911BC83C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2407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088" y="69850"/>
            <a:ext cx="9013825" cy="6691313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3500" y="1449388"/>
            <a:ext cx="9020175" cy="15271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3500" y="139700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3500" y="2976563"/>
            <a:ext cx="9020175" cy="1111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29AC86E-4979-4566-9AC5-FFB4197F3B9C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AE90AC9C-54B2-4791-B001-FF07FFA6855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455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21DC9-F5C5-4E96-913F-B18D6C44167D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DD1DE-D14D-4E7C-A0FB-DF778DFE682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473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BC4181-3314-4062-9644-AFE31C80FC9E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AD88B-53E7-4964-ADA9-FE4B99BC7E2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7534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D8B2C0-AF64-4387-BB27-43461C0B0BE5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2EDDB-A19C-4D38-9F38-B29D7FB1D9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177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5" name="Rounded Rectangle 4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 flipV="1">
            <a:off x="69850" y="2376488"/>
            <a:ext cx="901382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9850" y="2341563"/>
            <a:ext cx="901382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263" y="2468563"/>
            <a:ext cx="9015412" cy="4603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/>
          <a:lstStyle>
            <a:lvl1pPr algn="l">
              <a:buNone/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6CCDBD-CF69-4C37-A0EC-EC1CFC7CE37F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D6DBE-8794-49D2-93DA-BBACBF32AE5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7930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D40206-BA12-4EDA-AAE1-7BAFBA858889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C5CE35-CC37-498F-B958-E88BFA6412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9603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A34EB-DCF6-4C6C-82E2-1842B4187B9A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4F4BAB-3795-4F1A-9F05-F327949B7F9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188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33D14-3891-47B9-BE43-91C5E80FDD0E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67B7C0-AF9D-41B7-A70D-0860C9866E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4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41A6E4-4EB8-48F7-8B82-CCE40636C91D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4D836-E5C0-4074-AFFF-6237E9AB04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05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6" name="Rounded Rectangle 5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/>
          <a:lstStyle>
            <a:lvl1pPr algn="l">
              <a:buNone/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9FE5692-1CC3-4464-BA36-B6ADF212B167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FFD7C-9608-4551-8FCC-C0AC32E41F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756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 flipV="1">
            <a:off x="68263" y="4683125"/>
            <a:ext cx="9007475" cy="920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8263" y="4649788"/>
            <a:ext cx="9007475" cy="46037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263" y="4773613"/>
            <a:ext cx="9007475" cy="47625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E67F791-C83E-493F-B266-8AD08E5B531E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050" y="6208713"/>
            <a:ext cx="4572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668885-7467-48E9-B028-A643CD90E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0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364F2DA-E3AA-4045-8ABC-856BDC196D7D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dirty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FE1F7AC7-B257-4B97-B76A-DB96A42F27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7" r:id="rId2"/>
    <p:sldLayoutId id="2147483735" r:id="rId3"/>
    <p:sldLayoutId id="2147483728" r:id="rId4"/>
    <p:sldLayoutId id="2147483729" r:id="rId5"/>
    <p:sldLayoutId id="2147483730" r:id="rId6"/>
    <p:sldLayoutId id="2147483731" r:id="rId7"/>
    <p:sldLayoutId id="2147483736" r:id="rId8"/>
    <p:sldLayoutId id="2147483737" r:id="rId9"/>
    <p:sldLayoutId id="2147483732" r:id="rId10"/>
    <p:sldLayoutId id="2147483733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 pitchFamily="34" charset="0"/>
        </a:defRPr>
      </a:lvl9pPr>
    </p:titleStyle>
    <p:bodyStyle>
      <a:lvl1pPr marL="273050" indent="-273050" algn="l" rtl="0" eaLnBrk="0" fontAlgn="base" hangingPunct="0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eaLnBrk="0" fontAlgn="base" hangingPunct="0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zillow.com/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My Budget Project</a:t>
            </a:r>
          </a:p>
          <a:p>
            <a:pPr eaLnBrk="1" hangingPunct="1"/>
            <a:r>
              <a:rPr lang="en-US" altLang="en-US" smtClean="0"/>
              <a:t>Personal Finance</a:t>
            </a:r>
          </a:p>
          <a:p>
            <a:pPr eaLnBrk="1" hangingPunct="1"/>
            <a:r>
              <a:rPr lang="en-US" altLang="en-US" smtClean="0"/>
              <a:t>Period:_____</a:t>
            </a:r>
          </a:p>
        </p:txBody>
      </p:sp>
      <p:sp>
        <p:nvSpPr>
          <p:cNvPr id="6147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altLang="en-US" smtClean="0"/>
              <a:t>Your Name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CFF59360-3A88-4372-9226-5613D69EF22D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462EB0-950C-4F1D-9767-A9734A40F60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z="2800" smtClean="0"/>
              <a:t>f.) Entertainment (Movies, Concerts, DVD)</a:t>
            </a:r>
            <a:br>
              <a:rPr lang="en-US" altLang="en-US" sz="2800" smtClean="0"/>
            </a:br>
            <a:r>
              <a:rPr lang="en-US" altLang="en-US" sz="2800" smtClean="0"/>
              <a:t>g.) Clothing 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z="3200" dirty="0" smtClean="0"/>
              <a:t>How many and how much do you spend on entertainment  and Clothing</a:t>
            </a:r>
          </a:p>
          <a:p>
            <a:pPr eaLnBrk="1" hangingPunct="1"/>
            <a:r>
              <a:rPr lang="en-US" altLang="en-US" sz="3200" dirty="0" smtClean="0"/>
              <a:t>My monthly expense for going to the movies, concerts, </a:t>
            </a:r>
            <a:r>
              <a:rPr lang="en-US" altLang="en-US" sz="3200" dirty="0" err="1" smtClean="0"/>
              <a:t>Blu</a:t>
            </a:r>
            <a:r>
              <a:rPr lang="en-US" altLang="en-US" sz="3200" dirty="0" smtClean="0"/>
              <a:t> </a:t>
            </a:r>
            <a:r>
              <a:rPr lang="en-US" altLang="en-US" sz="3200" dirty="0" smtClean="0"/>
              <a:t>Rays, </a:t>
            </a:r>
            <a:r>
              <a:rPr lang="en-US" altLang="en-US" sz="3200" dirty="0" smtClean="0"/>
              <a:t>or games is: ____________________</a:t>
            </a:r>
          </a:p>
          <a:p>
            <a:pPr eaLnBrk="1" hangingPunct="1"/>
            <a:r>
              <a:rPr lang="en-US" altLang="en-US" sz="3200" dirty="0" smtClean="0"/>
              <a:t>I do my clothing at (Name of Store(s)) and I spend about $_____________________________ a month.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0166B21-5544-404E-9574-AD4D13CA1015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EC05A2-8BFC-40B0-BF91-075BB6F99030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/>
              <a:t>Utilities- PSE &amp; G</a:t>
            </a:r>
            <a:br>
              <a:rPr lang="en-US" altLang="en-US" b="1" smtClean="0"/>
            </a:br>
            <a:r>
              <a:rPr lang="en-US" altLang="en-US" b="1" smtClean="0"/>
              <a:t>Home or Apartment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My monthly electric bill is:_______________</a:t>
            </a:r>
          </a:p>
          <a:p>
            <a:pPr eaLnBrk="1" hangingPunct="1"/>
            <a:r>
              <a:rPr lang="en-US" altLang="en-US" sz="3600" smtClean="0"/>
              <a:t>Kwh used per month is:_________________</a:t>
            </a:r>
          </a:p>
          <a:p>
            <a:pPr eaLnBrk="1" hangingPunct="1"/>
            <a:r>
              <a:rPr lang="en-US" altLang="en-US" sz="3600" smtClean="0"/>
              <a:t>My monthly gas bill is: __________________</a:t>
            </a:r>
          </a:p>
          <a:p>
            <a:pPr eaLnBrk="1" hangingPunct="1"/>
            <a:r>
              <a:rPr lang="en-US" altLang="en-US" sz="3600" smtClean="0"/>
              <a:t>Amount of gas I use per month: __________________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47671B32-F34F-4957-AD83-C679106E3E74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7020CA-9D70-4FF1-9938-877A84EF857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/>
              <a:t>h.) Vehicle/Transportation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b="1" dirty="0" smtClean="0"/>
              <a:t>Include an estimate for gasoline, car insurance, car maintenance.</a:t>
            </a:r>
          </a:p>
          <a:p>
            <a:pPr eaLnBrk="1" hangingPunct="1"/>
            <a:r>
              <a:rPr lang="en-US" altLang="en-US" b="1" dirty="0" smtClean="0"/>
              <a:t>A.) Approximate miles travel a week by car ______</a:t>
            </a:r>
          </a:p>
          <a:p>
            <a:pPr eaLnBrk="1" hangingPunct="1"/>
            <a:r>
              <a:rPr lang="en-US" altLang="en-US" b="1" dirty="0" smtClean="0"/>
              <a:t>Multiply  4 times ________miles= _______ miles per month.</a:t>
            </a:r>
          </a:p>
          <a:p>
            <a:pPr eaLnBrk="1" hangingPunct="1"/>
            <a:r>
              <a:rPr lang="en-US" altLang="en-US" b="1" dirty="0" smtClean="0"/>
              <a:t>Your car gets 26 Miles per gallon:______________</a:t>
            </a:r>
          </a:p>
          <a:p>
            <a:pPr eaLnBrk="1" hangingPunct="1"/>
            <a:r>
              <a:rPr lang="en-US" altLang="en-US" b="1" dirty="0" smtClean="0"/>
              <a:t>Number of gallons of gas per month X (times) $2.00 cost of  gasoline per gallon.</a:t>
            </a:r>
          </a:p>
          <a:p>
            <a:pPr eaLnBrk="1" hangingPunct="1"/>
            <a:r>
              <a:rPr lang="en-US" altLang="en-US" b="1" dirty="0" smtClean="0"/>
              <a:t>_______________________________________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F1A7930-339C-4B74-BB09-522C3FD81B37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6B0E0D-97D1-4216-8882-B6BA2894D00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/>
              <a:t>Transportation</a:t>
            </a:r>
            <a:br>
              <a:rPr lang="en-US" altLang="en-US" b="1" smtClean="0"/>
            </a:br>
            <a:r>
              <a:rPr lang="en-US" altLang="en-US" b="1" smtClean="0"/>
              <a:t>Insert Photo of used car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892C787-8804-46F2-B3EC-D2A61BF20230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D3C72-FE17-4EE2-8C09-52C102D089B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b="1" smtClean="0"/>
              <a:t>Transportation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My Auto insurance as a new driver will be approximately ________________________per year.</a:t>
            </a:r>
          </a:p>
          <a:p>
            <a:pPr eaLnBrk="1" hangingPunct="1"/>
            <a:r>
              <a:rPr lang="en-US" altLang="en-US" sz="3600" smtClean="0"/>
              <a:t>My monthly auto insurance budget will be : Total Yearly auto insurance divided by 12: _______________________________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6CC0D23-E9E2-444F-A369-FCDAA484A783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1C91FA-7817-4FDF-8210-DFD87524DFE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914400" y="152400"/>
            <a:ext cx="7772400" cy="1295400"/>
          </a:xfrm>
        </p:spPr>
        <p:txBody>
          <a:bodyPr/>
          <a:lstStyle/>
          <a:p>
            <a:pPr algn="ctr" eaLnBrk="1" hangingPunct="1"/>
            <a:r>
              <a:rPr lang="en-US" altLang="en-US" sz="3600" smtClean="0"/>
              <a:t>SAVINGS</a:t>
            </a: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2048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Select Bank you will use. Google local banks and select YOUR bank.</a:t>
            </a:r>
          </a:p>
          <a:p>
            <a:pPr eaLnBrk="1" hangingPunct="1"/>
            <a:r>
              <a:rPr lang="en-US" altLang="en-US" sz="3600" dirty="0" smtClean="0"/>
              <a:t>Set up direct deposit with your employer and your bank.</a:t>
            </a:r>
          </a:p>
          <a:p>
            <a:pPr eaLnBrk="1" hangingPunct="1"/>
            <a:r>
              <a:rPr lang="en-US" altLang="en-US" sz="3600" dirty="0" smtClean="0"/>
              <a:t>Pay yourself first- Put in savings account and don’t SPEND.</a:t>
            </a:r>
          </a:p>
          <a:p>
            <a:pPr eaLnBrk="1" hangingPunct="1"/>
            <a:r>
              <a:rPr lang="en-US" altLang="en-US" sz="3600" dirty="0" smtClean="0"/>
              <a:t>Checking account (Debit) is your account you pay bills.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80EF0AB-DBF6-46AC-9093-959069E3CBCA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C0328-1F45-49DF-8E64-2EBD6EAE469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Health &amp; Personal Care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z="3600" smtClean="0"/>
              <a:t>Budget Monthly Health Care expenses</a:t>
            </a:r>
          </a:p>
          <a:p>
            <a:pPr eaLnBrk="1" hangingPunct="1"/>
            <a:r>
              <a:rPr lang="en-US" altLang="en-US" sz="3600" smtClean="0"/>
              <a:t>Doctor Visits? Costs: ___________________</a:t>
            </a:r>
          </a:p>
          <a:p>
            <a:pPr eaLnBrk="1" hangingPunct="1"/>
            <a:r>
              <a:rPr lang="en-US" altLang="en-US" sz="3600" smtClean="0"/>
              <a:t>Dental Visits/Costs:___________________</a:t>
            </a:r>
          </a:p>
          <a:p>
            <a:pPr eaLnBrk="1" hangingPunct="1"/>
            <a:r>
              <a:rPr lang="en-US" altLang="en-US" sz="3600" smtClean="0"/>
              <a:t>Gym Membership Costs:_________________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892E1D69-B53D-441C-9236-CEE1B0886801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1FB95B-9582-4AF1-BC99-E4EAD03896E8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Insert Photo, Video, Clip Art</a:t>
            </a:r>
            <a:br>
              <a:rPr lang="en-US" altLang="en-US" smtClean="0"/>
            </a:br>
            <a:r>
              <a:rPr lang="en-US" altLang="en-US" smtClean="0"/>
              <a:t>Gym, Workout 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D4D4481-5E54-4A2E-9AA5-57B00E12D3B7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51CD0F-2D51-46DB-8F54-CD117C970145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Gifts/Donations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Budget money per month for: FAMILY EVENTS</a:t>
            </a:r>
          </a:p>
          <a:p>
            <a:pPr eaLnBrk="1" hangingPunct="1"/>
            <a:r>
              <a:rPr lang="en-US" altLang="en-US" sz="3600" dirty="0" smtClean="0"/>
              <a:t>Birthdays:____________</a:t>
            </a:r>
          </a:p>
          <a:p>
            <a:pPr eaLnBrk="1" hangingPunct="1"/>
            <a:r>
              <a:rPr lang="en-US" altLang="en-US" sz="3600" dirty="0" smtClean="0"/>
              <a:t>Weddings: ___________</a:t>
            </a:r>
          </a:p>
          <a:p>
            <a:pPr eaLnBrk="1" hangingPunct="1"/>
            <a:r>
              <a:rPr lang="en-US" altLang="en-US" sz="3600" dirty="0" smtClean="0"/>
              <a:t>Personal Relationships:___________</a:t>
            </a:r>
          </a:p>
          <a:p>
            <a:pPr eaLnBrk="1" hangingPunct="1"/>
            <a:r>
              <a:rPr lang="en-US" altLang="en-US" sz="3600" dirty="0" smtClean="0"/>
              <a:t>Gifts or donations to Church, Food Bank</a:t>
            </a:r>
          </a:p>
          <a:p>
            <a:pPr eaLnBrk="1" hangingPunct="1"/>
            <a:r>
              <a:rPr lang="en-US" altLang="en-US" sz="3600" dirty="0" smtClean="0"/>
              <a:t>____________________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8DD36B3-3E43-4658-AED1-21C59CF9E471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A5CAE1-F746-4937-A8B5-D66C792C85A3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My Monthly Summary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z="2800" smtClean="0"/>
              <a:t>My monthly net income is: __________________</a:t>
            </a:r>
          </a:p>
          <a:p>
            <a:pPr eaLnBrk="1" hangingPunct="1"/>
            <a:r>
              <a:rPr lang="en-US" altLang="en-US" sz="2800" smtClean="0"/>
              <a:t>My monthly expenses including my savings a month is: ___________________________________</a:t>
            </a:r>
          </a:p>
          <a:p>
            <a:pPr eaLnBrk="1" hangingPunct="1"/>
            <a:r>
              <a:rPr lang="en-US" altLang="en-US" sz="2800" smtClean="0"/>
              <a:t>So monthly I am Saving {In the Black} (How Much money do you have left over?) ___________________________</a:t>
            </a:r>
          </a:p>
          <a:p>
            <a:pPr eaLnBrk="1" hangingPunct="1"/>
            <a:r>
              <a:rPr lang="en-US" altLang="en-US" sz="2800" smtClean="0"/>
              <a:t>So monthly, I am in the negative (RED) how much a month: __________________________________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6AD7C593-1799-44A2-9304-5552D1C52FA1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766D8C-8CA9-4105-9F78-A0B24DB37B9A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Based on wages/salary</a:t>
            </a:r>
          </a:p>
          <a:p>
            <a:pPr eaLnBrk="1" hangingPunct="1"/>
            <a:r>
              <a:rPr lang="en-US" altLang="en-US" smtClean="0"/>
              <a:t>Second Job: Earnings</a:t>
            </a:r>
          </a:p>
        </p:txBody>
      </p:sp>
      <p:sp>
        <p:nvSpPr>
          <p:cNvPr id="7171" name="Title 1"/>
          <p:cNvSpPr>
            <a:spLocks noGrp="1"/>
          </p:cNvSpPr>
          <p:nvPr>
            <p:ph type="ctrTitle"/>
          </p:nvPr>
        </p:nvSpPr>
        <p:spPr>
          <a:xfrm>
            <a:off x="457200" y="1506538"/>
            <a:ext cx="8229600" cy="1470025"/>
          </a:xfrm>
        </p:spPr>
        <p:txBody>
          <a:bodyPr/>
          <a:lstStyle/>
          <a:p>
            <a:pPr eaLnBrk="1" hangingPunct="1"/>
            <a:r>
              <a:rPr altLang="en-US" smtClean="0"/>
              <a:t>My Income- $</a:t>
            </a:r>
            <a:br>
              <a:rPr altLang="en-US" smtClean="0"/>
            </a:br>
            <a:r>
              <a:rPr altLang="en-US" smtClean="0"/>
              <a:t>Job Title: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5DBBB9C-FACE-46A5-9CA8-0C12D3F7EB40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B473C6C-EA64-486C-A177-BB90F0A73AB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Write-up</a:t>
            </a:r>
            <a:br>
              <a:rPr lang="en-US" altLang="en-US" smtClean="0"/>
            </a:br>
            <a:r>
              <a:rPr lang="en-US" altLang="en-US" sz="3200" smtClean="0"/>
              <a:t>State what you learned doing this project.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54DD42F-C060-49FC-B9D6-707030D833B4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24F08B-314C-4BAD-9F9D-F86C7D7B6FEA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Salary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Job Title</a:t>
            </a:r>
          </a:p>
          <a:p>
            <a:pPr eaLnBrk="1" hangingPunct="1"/>
            <a:r>
              <a:rPr lang="en-US" altLang="en-US" smtClean="0"/>
              <a:t>Salary is your net (take home) pay (Yearly)</a:t>
            </a:r>
          </a:p>
          <a:p>
            <a:pPr eaLnBrk="1" hangingPunct="1"/>
            <a:r>
              <a:rPr lang="en-US" altLang="en-US" smtClean="0"/>
              <a:t>Divide by 12= Monthly Salary:_____________</a:t>
            </a:r>
          </a:p>
          <a:p>
            <a:pPr eaLnBrk="1" hangingPunct="1"/>
            <a:r>
              <a:rPr lang="en-US" altLang="en-US" smtClean="0"/>
              <a:t>Add Part-time Job: Title:_________________</a:t>
            </a:r>
          </a:p>
          <a:p>
            <a:pPr eaLnBrk="1" hangingPunct="1"/>
            <a:r>
              <a:rPr lang="en-US" altLang="en-US" smtClean="0"/>
              <a:t>Monthly PT Job Earnings:________________</a:t>
            </a:r>
          </a:p>
          <a:p>
            <a:pPr eaLnBrk="1" hangingPunct="1"/>
            <a:r>
              <a:rPr lang="en-US" altLang="en-US" smtClean="0"/>
              <a:t>Add the two monthly job earnings+ Monthly Income:_____________________</a:t>
            </a:r>
          </a:p>
          <a:p>
            <a:pPr eaLnBrk="1" hangingPunct="1"/>
            <a:r>
              <a:rPr lang="en-US" altLang="en-US" smtClean="0"/>
              <a:t>Multiply by 12 (months) =___________ Yearly</a:t>
            </a:r>
          </a:p>
          <a:p>
            <a:pPr eaLnBrk="1" hangingPunct="1"/>
            <a:r>
              <a:rPr lang="en-US" altLang="en-US" smtClean="0"/>
              <a:t>income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85B26A5-8D3A-43C1-95C0-CA9C45E2BD36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FCE9C-C05D-445B-95BA-A9D913EC374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Other income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u="sng" smtClean="0"/>
              <a:t>Use</a:t>
            </a:r>
            <a:r>
              <a:rPr lang="en-US" altLang="en-US" smtClean="0"/>
              <a:t> second salary slide </a:t>
            </a:r>
            <a:r>
              <a:rPr lang="en-US" altLang="en-US" u="sng" smtClean="0"/>
              <a:t>only</a:t>
            </a:r>
            <a:r>
              <a:rPr lang="en-US" altLang="en-US" smtClean="0"/>
              <a:t> if needed for other incomes.</a:t>
            </a:r>
          </a:p>
          <a:p>
            <a:pPr eaLnBrk="1" hangingPunct="1"/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263D4FF-A15D-47E7-82E6-26EEB88CC6FC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BB4417-5C1A-4DA7-9264-68C7EE84683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ubtitle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590800"/>
          </a:xfrm>
        </p:spPr>
        <p:txBody>
          <a:bodyPr/>
          <a:lstStyle/>
          <a:p>
            <a:pPr algn="l" eaLnBrk="1" hangingPunct="1"/>
            <a:r>
              <a:rPr lang="en-US" altLang="en-US" dirty="0" smtClean="0"/>
              <a:t>Find a home </a:t>
            </a:r>
            <a:r>
              <a:rPr lang="en-US" altLang="en-US" i="1" dirty="0" smtClean="0"/>
              <a:t>for at least $150,000.</a:t>
            </a:r>
          </a:p>
          <a:p>
            <a:pPr algn="l" eaLnBrk="1" hangingPunct="1"/>
            <a:r>
              <a:rPr lang="en-US" altLang="en-US" dirty="0" smtClean="0"/>
              <a:t>Download Photo of Home</a:t>
            </a:r>
          </a:p>
          <a:p>
            <a:pPr algn="l" eaLnBrk="1" hangingPunct="1"/>
            <a:r>
              <a:rPr lang="en-US" altLang="en-US" dirty="0" smtClean="0"/>
              <a:t>Calculate Monthly expense with taxes.</a:t>
            </a:r>
          </a:p>
          <a:p>
            <a:pPr algn="l" eaLnBrk="1" hangingPunct="1"/>
            <a:r>
              <a:rPr lang="en-US" altLang="en-US" dirty="0" smtClean="0"/>
              <a:t>Need </a:t>
            </a:r>
            <a:r>
              <a:rPr lang="en-US" altLang="en-US" b="1" u="sng" dirty="0" smtClean="0"/>
              <a:t>10% </a:t>
            </a:r>
            <a:r>
              <a:rPr lang="en-US" altLang="en-US" b="1" u="sng" dirty="0" smtClean="0"/>
              <a:t>Down </a:t>
            </a:r>
            <a:r>
              <a:rPr lang="en-US" altLang="en-US" dirty="0" smtClean="0"/>
              <a:t>or </a:t>
            </a:r>
            <a:r>
              <a:rPr lang="en-US" altLang="en-US" dirty="0" smtClean="0"/>
              <a:t>$15,000 </a:t>
            </a:r>
            <a:r>
              <a:rPr lang="en-US" altLang="en-US" dirty="0" smtClean="0"/>
              <a:t>put down on home</a:t>
            </a:r>
          </a:p>
          <a:p>
            <a:pPr algn="l" eaLnBrk="1" hangingPunct="1"/>
            <a:r>
              <a:rPr lang="en-US" altLang="en-US" dirty="0" smtClean="0"/>
              <a:t>Mortgage Amount </a:t>
            </a:r>
            <a:r>
              <a:rPr lang="en-US" altLang="en-US" b="1" u="sng" dirty="0" smtClean="0"/>
              <a:t>$</a:t>
            </a:r>
            <a:r>
              <a:rPr lang="en-US" altLang="en-US" b="1" u="sng" dirty="0" smtClean="0"/>
              <a:t>135,000</a:t>
            </a:r>
            <a:r>
              <a:rPr lang="en-US" altLang="en-US" dirty="0" smtClean="0"/>
              <a:t> </a:t>
            </a:r>
            <a:r>
              <a:rPr lang="en-US" altLang="en-US" dirty="0" smtClean="0"/>
              <a:t>(if $150,000)</a:t>
            </a:r>
            <a:endParaRPr lang="en-US" altLang="en-US" b="1" u="sng" dirty="0" smtClean="0"/>
          </a:p>
        </p:txBody>
      </p:sp>
      <p:sp>
        <p:nvSpPr>
          <p:cNvPr id="10243" name="Title 1"/>
          <p:cNvSpPr>
            <a:spLocks noGrp="1"/>
          </p:cNvSpPr>
          <p:nvPr>
            <p:ph type="ctrTitle"/>
          </p:nvPr>
        </p:nvSpPr>
        <p:spPr>
          <a:xfrm>
            <a:off x="304800" y="1600200"/>
            <a:ext cx="8229600" cy="1371600"/>
          </a:xfrm>
        </p:spPr>
        <p:txBody>
          <a:bodyPr/>
          <a:lstStyle/>
          <a:p>
            <a:pPr eaLnBrk="1" hangingPunct="1"/>
            <a:r>
              <a:rPr altLang="en-US" smtClean="0"/>
              <a:t>Expenses: </a:t>
            </a:r>
            <a:r>
              <a:rPr altLang="en-US" sz="2400" smtClean="0">
                <a:hlinkClick r:id="rId2"/>
              </a:rPr>
              <a:t>www.zillow.com</a:t>
            </a:r>
            <a:r>
              <a:rPr altLang="en-US" sz="2400" smtClean="0"/>
              <a:t> </a:t>
            </a:r>
            <a:endParaRPr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BEDD2B17-440D-498C-9171-C233665420B5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A246A5-6429-42F4-9E3B-21B4AE859AF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Photo of Home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7D6AC51D-57CF-4B81-9FDC-F83455D41F89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413CC0-27A4-4852-BB15-D95C2B88F80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dirty="0" smtClean="0"/>
              <a:t>Expenses: </a:t>
            </a:r>
            <a:br>
              <a:rPr lang="en-US" dirty="0" smtClean="0"/>
            </a:br>
            <a:r>
              <a:rPr lang="en-US" sz="2700" dirty="0" smtClean="0"/>
              <a:t>b.) Student Loans, c.) TV/Phone/Internet</a:t>
            </a:r>
            <a:endParaRPr lang="en-US" sz="2700" dirty="0"/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B.) My Student loan is $25,000</a:t>
            </a:r>
          </a:p>
          <a:p>
            <a:pPr eaLnBrk="1" hangingPunct="1"/>
            <a:r>
              <a:rPr lang="en-US" altLang="en-US" smtClean="0"/>
              <a:t>My monthly student loan payment is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9FB73FF-68FC-4920-9BAE-CC7E191C1F1B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23AADD-82A4-4484-AAFB-3495C6726E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z="5400" dirty="0" smtClean="0"/>
              <a:t>My cell phone</a:t>
            </a:r>
          </a:p>
          <a:p>
            <a:pPr marL="0" indent="0" eaLnBrk="1" hangingPunct="1">
              <a:buNone/>
            </a:pPr>
            <a:r>
              <a:rPr lang="en-US" altLang="en-US" sz="5400" dirty="0" smtClean="0"/>
              <a:t>Monthly Expense is:</a:t>
            </a:r>
          </a:p>
          <a:p>
            <a:pPr eaLnBrk="1" hangingPunct="1"/>
            <a:r>
              <a:rPr lang="en-US" altLang="en-US" sz="5400" dirty="0" smtClean="0"/>
              <a:t>__________________</a:t>
            </a:r>
          </a:p>
        </p:txBody>
      </p:sp>
      <p:sp>
        <p:nvSpPr>
          <p:cNvPr id="13315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Cell Phone Bill</a:t>
            </a:r>
            <a:br>
              <a:rPr lang="en-US" altLang="en-US" smtClean="0"/>
            </a:br>
            <a:r>
              <a:rPr lang="en-US" altLang="en-US" smtClean="0"/>
              <a:t>d.) Verizon, AT&amp;T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3A53761C-9E63-4F7D-9D8A-38771599F242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427C93-046B-4D1A-8AF7-D808EC8898A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smtClean="0"/>
              <a:t>e.) Groceries</a:t>
            </a:r>
            <a:br>
              <a:rPr lang="en-US" altLang="en-US" smtClean="0"/>
            </a:br>
            <a:r>
              <a:rPr lang="en-US" altLang="en-US" sz="2400" smtClean="0"/>
              <a:t>I do the majority of my food shopping at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en-US" altLang="en-US" sz="3600" dirty="0" smtClean="0"/>
              <a:t>Select from: Harris Teeter, Wal-Mart, Kroger, Food Lion, or Giant</a:t>
            </a:r>
          </a:p>
          <a:p>
            <a:pPr eaLnBrk="1" hangingPunct="1"/>
            <a:r>
              <a:rPr lang="en-US" altLang="en-US" sz="3600" dirty="0" smtClean="0"/>
              <a:t>I get my prescriptions from: any listed above or CVS, RITE AID, WALGREENS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8B5B345-7FF0-41A0-9CFE-6A755DFA2D99}" type="datetime1">
              <a:rPr lang="en-US"/>
              <a:pPr>
                <a:defRPr/>
              </a:pPr>
              <a:t>12/1/2016</a:t>
            </a:fld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2184545-C932-46F4-9142-79B6423031C9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350</TotalTime>
  <Words>579</Words>
  <Application>Microsoft Office PowerPoint</Application>
  <PresentationFormat>On-screen Show (4:3)</PresentationFormat>
  <Paragraphs>119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Equity</vt:lpstr>
      <vt:lpstr>Your Name</vt:lpstr>
      <vt:lpstr>My Income- $ Job Title:</vt:lpstr>
      <vt:lpstr>Salary</vt:lpstr>
      <vt:lpstr>Other income</vt:lpstr>
      <vt:lpstr>Expenses: www.zillow.com </vt:lpstr>
      <vt:lpstr>Photo of Home</vt:lpstr>
      <vt:lpstr>Expenses:  b.) Student Loans, c.) TV/Phone/Internet</vt:lpstr>
      <vt:lpstr>Cell Phone Bill d.) Verizon, AT&amp;T</vt:lpstr>
      <vt:lpstr>e.) Groceries I do the majority of my food shopping at</vt:lpstr>
      <vt:lpstr>f.) Entertainment (Movies, Concerts, DVD) g.) Clothing </vt:lpstr>
      <vt:lpstr>Utilities- PSE &amp; G Home or Apartment</vt:lpstr>
      <vt:lpstr>h.) Vehicle/Transportation</vt:lpstr>
      <vt:lpstr>Transportation Insert Photo of used car</vt:lpstr>
      <vt:lpstr>Transportation</vt:lpstr>
      <vt:lpstr>SAVINGS </vt:lpstr>
      <vt:lpstr>Health &amp; Personal Care</vt:lpstr>
      <vt:lpstr>Insert Photo, Video, Clip Art Gym, Workout </vt:lpstr>
      <vt:lpstr>Gifts/Donations</vt:lpstr>
      <vt:lpstr> My Monthly Summary</vt:lpstr>
      <vt:lpstr>Write-up State what you learned doing this project.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Name</dc:title>
  <dc:creator>Teacher</dc:creator>
  <cp:lastModifiedBy>Owner</cp:lastModifiedBy>
  <cp:revision>18</cp:revision>
  <dcterms:created xsi:type="dcterms:W3CDTF">2011-10-20T10:54:09Z</dcterms:created>
  <dcterms:modified xsi:type="dcterms:W3CDTF">2016-12-01T19:25:49Z</dcterms:modified>
</cp:coreProperties>
</file>