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75" r:id="rId4"/>
    <p:sldId id="276" r:id="rId5"/>
    <p:sldId id="278" r:id="rId6"/>
    <p:sldId id="279" r:id="rId7"/>
    <p:sldId id="257" r:id="rId8"/>
    <p:sldId id="280" r:id="rId9"/>
    <p:sldId id="288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entury Schoolbook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Stencil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Stencil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Stencil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Stencil" pitchFamily="82" charset="0"/>
              </a:defRPr>
            </a:lvl1pPr>
          </a:lstStyle>
          <a:p>
            <a:pPr>
              <a:defRPr/>
            </a:pPr>
            <a:fld id="{1DBF3FE7-7821-4E74-A273-99A624B1D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0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B6B1F3C-D97B-4102-9319-4D0C9D375DCA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B667486-B0BC-42B3-BCA6-ED2DB8239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50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fld id="{11797C5F-9602-421F-8A60-49A06193FB19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B6DB5-63DF-45A8-90C3-39843FBF4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ACD62-72F7-408F-AC69-1B54486B4A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49540-C917-4BC1-B746-211C42D21C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674F8-5550-4854-AF6F-1C6DC75A2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98877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F2F92-B2AA-406A-92A8-21E0F30CF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87CF144-23BD-46A5-AF2D-87B321D21D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A16EE-5BB7-4FB1-9047-BE0ADBD6A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35EB6-79F2-4728-8C0C-7135ACFFF0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C2CC6-1579-4EB8-84C1-32130F49A7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A4CA2-A84A-4431-94A5-F24AFE1908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12144-5E70-4396-A355-CDEA64666E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C7EE2-2A10-464E-B119-DB9FFC0ABF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2988FDF-220A-4C7B-BDC7-FCB7B399C7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420130" y="8382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Stencil" pitchFamily="82" charset="0"/>
              </a:rPr>
              <a:t>The stock Market Crash of 1929</a:t>
            </a:r>
          </a:p>
        </p:txBody>
      </p:sp>
      <p:pic>
        <p:nvPicPr>
          <p:cNvPr id="3075" name="Picture 6" descr="crash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7886"/>
            <a:ext cx="1828800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7011P-Stock~Ten-Days-That-Shook-the-Nation-Stock-Market-Crash-of-1929-Posters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2823519"/>
            <a:ext cx="17002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crash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656114"/>
            <a:ext cx="1838325" cy="420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57200" y="617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1920s Booming Economy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Wages up 40% after WWI</a:t>
            </a:r>
            <a:endParaRPr lang="en-US" altLang="en-US" sz="3200" b="1" dirty="0" smtClean="0"/>
          </a:p>
          <a:p>
            <a:pPr eaLnBrk="1" hangingPunct="1"/>
            <a:r>
              <a:rPr lang="en-US" altLang="en-US" sz="3200" b="1" dirty="0" smtClean="0"/>
              <a:t>Stock Market was soaring</a:t>
            </a:r>
          </a:p>
          <a:p>
            <a:pPr lvl="1" eaLnBrk="1" hangingPunct="1"/>
            <a:r>
              <a:rPr lang="en-US" altLang="en-US" sz="3200" b="1" dirty="0" smtClean="0"/>
              <a:t>Many people investing – get rich quick schemes</a:t>
            </a:r>
            <a:endParaRPr lang="en-US" altLang="en-US" sz="3200" b="1" dirty="0" smtClean="0"/>
          </a:p>
          <a:p>
            <a:pPr lvl="1" eaLnBrk="1" hangingPunct="1"/>
            <a:r>
              <a:rPr lang="en-US" altLang="en-US" sz="3200" b="1" dirty="0" smtClean="0"/>
              <a:t>1920s fad – get into the </a:t>
            </a:r>
            <a:r>
              <a:rPr lang="en-US" altLang="en-US" sz="3200" b="1" dirty="0" smtClean="0"/>
              <a:t>market</a:t>
            </a:r>
            <a:endParaRPr lang="en-US" altLang="en-US" sz="32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057107"/>
            <a:ext cx="3886200" cy="27658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1585"/>
            <a:ext cx="3733800" cy="2885819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Economic Danger Signs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200 businesses control 50% of the economy?</a:t>
            </a:r>
            <a:endParaRPr lang="en-US" altLang="en-US" sz="3400" dirty="0" smtClean="0"/>
          </a:p>
          <a:p>
            <a:pPr lvl="1" eaLnBrk="1" hangingPunct="1"/>
            <a:r>
              <a:rPr lang="en-US" altLang="en-US" sz="3400" dirty="0" smtClean="0"/>
              <a:t>Why is this dangerous?</a:t>
            </a:r>
          </a:p>
          <a:p>
            <a:pPr eaLnBrk="1" hangingPunct="1"/>
            <a:r>
              <a:rPr lang="en-US" altLang="en-US" sz="3400" dirty="0" smtClean="0"/>
              <a:t>Too much industry overproduction - surplus goods not being purchased</a:t>
            </a:r>
          </a:p>
          <a:p>
            <a:pPr lvl="1" eaLnBrk="1" hangingPunct="1"/>
            <a:r>
              <a:rPr lang="en-US" altLang="en-US" sz="3400" dirty="0" smtClean="0"/>
              <a:t>Too many </a:t>
            </a:r>
            <a:r>
              <a:rPr lang="en-US" altLang="en-US" sz="3400" dirty="0" smtClean="0"/>
              <a:t>products, not </a:t>
            </a:r>
            <a:r>
              <a:rPr lang="en-US" altLang="en-US" sz="3400" dirty="0" smtClean="0"/>
              <a:t>enough consumers buying</a:t>
            </a:r>
          </a:p>
          <a:p>
            <a:pPr eaLnBrk="1" hangingPunct="1"/>
            <a:r>
              <a:rPr lang="en-US" altLang="en-US" sz="3400" dirty="0" smtClean="0"/>
              <a:t>80% of population has no savings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More Economic Danger Signs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400" dirty="0" smtClean="0"/>
              <a:t>Banks are uninsured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400" dirty="0" smtClean="0"/>
              <a:t>No gov. agencies monitor banks or the Stock Market – Laissez Faire/Republican Presidents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400" dirty="0" smtClean="0"/>
              <a:t>Market value based on borrowed $ and over speculation instead of real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400" dirty="0" smtClean="0"/>
              <a:t>Increase in personal debt – (Credit debt and installment plan debt)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400" u="sng" dirty="0" smtClean="0"/>
              <a:t>Buying Stocks on Margin</a:t>
            </a:r>
            <a:r>
              <a:rPr lang="en-US" altLang="en-US" sz="3400" dirty="0" smtClean="0"/>
              <a:t> – borrowed money from Stock Broker to purchase Stocks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Warning Sign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 smtClean="0"/>
              <a:t>Farm prices drastically fall after WWI</a:t>
            </a:r>
          </a:p>
          <a:p>
            <a:pPr lvl="1" eaLnBrk="1" hangingPunct="1"/>
            <a:r>
              <a:rPr lang="en-US" altLang="en-US" sz="3400" dirty="0" smtClean="0"/>
              <a:t>Farmers paid by gov. to make food for allies, creates a huge surplus</a:t>
            </a:r>
          </a:p>
          <a:p>
            <a:pPr eaLnBrk="1" hangingPunct="1"/>
            <a:r>
              <a:rPr lang="en-US" altLang="en-US" sz="3400" dirty="0" smtClean="0"/>
              <a:t>Farmers unable to repay loans after gov. pulls WWI agricultural contracts</a:t>
            </a:r>
          </a:p>
          <a:p>
            <a:pPr eaLnBrk="1" hangingPunct="1"/>
            <a:r>
              <a:rPr lang="en-US" altLang="en-US" sz="3400" dirty="0" smtClean="0"/>
              <a:t>6,000 banks close out West </a:t>
            </a:r>
          </a:p>
          <a:p>
            <a:pPr lvl="1" eaLnBrk="1" hangingPunct="1"/>
            <a:r>
              <a:rPr lang="en-US" altLang="en-US" sz="3400" dirty="0" smtClean="0"/>
              <a:t>What are the consequences?</a:t>
            </a:r>
          </a:p>
          <a:p>
            <a:pPr eaLnBrk="1" hangingPunct="1"/>
            <a:r>
              <a:rPr lang="en-US" altLang="en-US" sz="3400" dirty="0" smtClean="0"/>
              <a:t>Pres. Hoover vetoes all bills to help farmers</a:t>
            </a:r>
          </a:p>
          <a:p>
            <a:pPr lvl="1" eaLnBrk="1" hangingPunct="1"/>
            <a:r>
              <a:rPr lang="en-US" altLang="en-US" sz="3400" dirty="0" smtClean="0"/>
              <a:t>Laissez-Faire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400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smtClean="0">
                <a:latin typeface="Stencil" pitchFamily="82" charset="0"/>
              </a:rPr>
              <a:t>STOCK MARKET CRASH </a:t>
            </a:r>
            <a:br>
              <a:rPr lang="en-US" altLang="en-US" b="1" smtClean="0">
                <a:latin typeface="Stencil" pitchFamily="82" charset="0"/>
              </a:rPr>
            </a:br>
            <a:r>
              <a:rPr lang="en-US" altLang="en-US" b="1" smtClean="0">
                <a:latin typeface="Stencil" pitchFamily="82" charset="0"/>
              </a:rPr>
              <a:t>OF 1929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9220" name="Picture 4" descr="1929crash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 smtClean="0">
                <a:latin typeface="Stencil" pitchFamily="82" charset="0"/>
              </a:rPr>
              <a:t>Black Thursday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90678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400" b="1" dirty="0" smtClean="0"/>
              <a:t>Black Thursday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400" b="1" dirty="0" smtClean="0"/>
              <a:t>Oct. 24</a:t>
            </a:r>
            <a:r>
              <a:rPr lang="en-US" altLang="en-US" sz="3400" b="1" baseline="30000" dirty="0" smtClean="0"/>
              <a:t>th</a:t>
            </a:r>
            <a:r>
              <a:rPr lang="en-US" altLang="en-US" sz="3400" b="1" dirty="0" smtClean="0"/>
              <a:t>, 1929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sz="3400" b="1" dirty="0" smtClean="0"/>
              <a:t>Stocks fall drastically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sz="3400" b="1" dirty="0" smtClean="0"/>
              <a:t>Brokers panic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sz="3400" b="1" dirty="0" smtClean="0"/>
              <a:t>GE falls from $400 a share to $283 a share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sz="3400" b="1" dirty="0" smtClean="0"/>
              <a:t>Brokers make margin calls – no one can </a:t>
            </a:r>
            <a:r>
              <a:rPr lang="en-US" altLang="en-US" sz="3400" b="1" dirty="0" smtClean="0"/>
              <a:t>pay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altLang="en-US" sz="3000" b="1" dirty="0" smtClean="0"/>
              <a:t>What’s a margin call?</a:t>
            </a:r>
            <a:endParaRPr lang="en-US" altLang="en-US" sz="3000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Black Tuesday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-1" y="1219200"/>
            <a:ext cx="5153025" cy="5638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 smtClean="0"/>
              <a:t>October 29</a:t>
            </a:r>
            <a:r>
              <a:rPr lang="en-US" altLang="en-US" sz="3200" b="1" baseline="30000" dirty="0" smtClean="0"/>
              <a:t>th</a:t>
            </a:r>
            <a:r>
              <a:rPr lang="en-US" altLang="en-US" sz="3200" b="1" dirty="0" smtClean="0"/>
              <a:t>, 1929</a:t>
            </a:r>
          </a:p>
          <a:p>
            <a:pPr eaLnBrk="1" hangingPunct="1"/>
            <a:r>
              <a:rPr lang="en-US" altLang="en-US" sz="3200" b="1" dirty="0" smtClean="0"/>
              <a:t>Stocks plunge again</a:t>
            </a:r>
          </a:p>
          <a:p>
            <a:pPr eaLnBrk="1" hangingPunct="1"/>
            <a:r>
              <a:rPr lang="en-US" altLang="en-US" sz="3200" b="1" dirty="0" smtClean="0"/>
              <a:t>Value of market falls</a:t>
            </a:r>
          </a:p>
          <a:p>
            <a:pPr eaLnBrk="1" hangingPunct="1"/>
            <a:r>
              <a:rPr lang="en-US" altLang="en-US" sz="3200" b="1" dirty="0" smtClean="0"/>
              <a:t>People sell what’s left to get some $</a:t>
            </a:r>
          </a:p>
          <a:p>
            <a:pPr eaLnBrk="1" hangingPunct="1"/>
            <a:r>
              <a:rPr lang="en-US" altLang="en-US" sz="3200" b="1" dirty="0" smtClean="0"/>
              <a:t>By the end of Oct. – over $30 billion has been lost</a:t>
            </a:r>
          </a:p>
          <a:p>
            <a:pPr eaLnBrk="1" hangingPunct="1"/>
            <a:r>
              <a:rPr lang="en-US" altLang="en-US" sz="3200" b="1" dirty="0" smtClean="0"/>
              <a:t>Thousands lose everything</a:t>
            </a:r>
          </a:p>
        </p:txBody>
      </p:sp>
      <p:pic>
        <p:nvPicPr>
          <p:cNvPr id="13317" name="Picture 6" descr="1929-crash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1447800"/>
            <a:ext cx="39909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/>
              <a:t>Immediate Effects of the Crash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9067800" cy="5791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400" dirty="0" smtClean="0"/>
              <a:t>Many lost life savings in the market crash</a:t>
            </a:r>
          </a:p>
          <a:p>
            <a:pPr eaLnBrk="1" hangingPunct="1"/>
            <a:r>
              <a:rPr lang="en-US" altLang="en-US" sz="3400" dirty="0" smtClean="0"/>
              <a:t>Banks and Brokers call in loans – American people have no $</a:t>
            </a:r>
          </a:p>
          <a:p>
            <a:pPr eaLnBrk="1" hangingPunct="1"/>
            <a:r>
              <a:rPr lang="en-US" altLang="en-US" sz="3400" dirty="0" smtClean="0"/>
              <a:t>Hundreds of banks close</a:t>
            </a:r>
          </a:p>
          <a:p>
            <a:pPr lvl="1" eaLnBrk="1" hangingPunct="1"/>
            <a:r>
              <a:rPr lang="en-US" altLang="en-US" sz="3400" dirty="0" smtClean="0"/>
              <a:t>No $ to pay back loans = empty savings accounts</a:t>
            </a:r>
          </a:p>
          <a:p>
            <a:pPr lvl="1" eaLnBrk="1" hangingPunct="1"/>
            <a:r>
              <a:rPr lang="en-US" altLang="en-US" sz="3400" dirty="0" smtClean="0"/>
              <a:t>Banks not prepared for people to withdrawal $ at the same time</a:t>
            </a:r>
          </a:p>
          <a:p>
            <a:pPr lvl="1" eaLnBrk="1" hangingPunct="1"/>
            <a:r>
              <a:rPr lang="en-US" altLang="en-US" sz="3400" dirty="0" smtClean="0"/>
              <a:t>No bank insurance</a:t>
            </a:r>
          </a:p>
          <a:p>
            <a:pPr lvl="1" eaLnBrk="1" hangingPunct="1"/>
            <a:r>
              <a:rPr lang="en-US" altLang="en-US" sz="3400" dirty="0" smtClean="0"/>
              <a:t>9 million savings accounts vanish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3046</TotalTime>
  <Words>333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Century Schoolbook</vt:lpstr>
      <vt:lpstr>Arial</vt:lpstr>
      <vt:lpstr>Times New Roman</vt:lpstr>
      <vt:lpstr>Wingdings</vt:lpstr>
      <vt:lpstr>Calibri</vt:lpstr>
      <vt:lpstr>Stencil</vt:lpstr>
      <vt:lpstr>Rockwell Extra Bold</vt:lpstr>
      <vt:lpstr>Apex</vt:lpstr>
      <vt:lpstr>The stock Market Crash of 1929</vt:lpstr>
      <vt:lpstr>1920s Booming Economy</vt:lpstr>
      <vt:lpstr>Economic Danger Signs</vt:lpstr>
      <vt:lpstr>More Economic Danger Signs</vt:lpstr>
      <vt:lpstr>The Warning Sign</vt:lpstr>
      <vt:lpstr>STOCK MARKET CRASH  OF 1929</vt:lpstr>
      <vt:lpstr>Black Thursday</vt:lpstr>
      <vt:lpstr>Black Tuesday</vt:lpstr>
      <vt:lpstr>Immediate Effects of the Crash</vt:lpstr>
    </vt:vector>
  </TitlesOfParts>
  <Company>Maria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DEPRESSION  OF THE 1930’S</dc:title>
  <dc:creator>Maria High School</dc:creator>
  <cp:lastModifiedBy>Owner</cp:lastModifiedBy>
  <cp:revision>34</cp:revision>
  <dcterms:created xsi:type="dcterms:W3CDTF">2004-12-11T17:15:46Z</dcterms:created>
  <dcterms:modified xsi:type="dcterms:W3CDTF">2016-04-12T14:27:21Z</dcterms:modified>
</cp:coreProperties>
</file>